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3"/>
  </p:notesMasterIdLst>
  <p:sldIdLst>
    <p:sldId id="256" r:id="rId2"/>
  </p:sldIdLst>
  <p:sldSz cx="43891200" cy="32918400"/>
  <p:notesSz cx="15405100" cy="10160000"/>
  <p:defaultTextStyle>
    <a:defPPr>
      <a:defRPr lang="en-US"/>
    </a:defPPr>
    <a:lvl1pPr algn="l" rtl="0" eaLnBrk="0" fontAlgn="base" hangingPunct="0">
      <a:spcBef>
        <a:spcPct val="0"/>
      </a:spcBef>
      <a:spcAft>
        <a:spcPct val="0"/>
      </a:spcAft>
      <a:defRPr sz="7800" kern="1200">
        <a:solidFill>
          <a:schemeClr val="tx1"/>
        </a:solidFill>
        <a:latin typeface="Arial" charset="0"/>
        <a:ea typeface="+mn-ea"/>
        <a:cs typeface="+mn-cs"/>
      </a:defRPr>
    </a:lvl1pPr>
    <a:lvl2pPr marL="457200" algn="l" rtl="0" eaLnBrk="0" fontAlgn="base" hangingPunct="0">
      <a:spcBef>
        <a:spcPct val="0"/>
      </a:spcBef>
      <a:spcAft>
        <a:spcPct val="0"/>
      </a:spcAft>
      <a:defRPr sz="7800" kern="1200">
        <a:solidFill>
          <a:schemeClr val="tx1"/>
        </a:solidFill>
        <a:latin typeface="Arial" charset="0"/>
        <a:ea typeface="+mn-ea"/>
        <a:cs typeface="+mn-cs"/>
      </a:defRPr>
    </a:lvl2pPr>
    <a:lvl3pPr marL="914400" algn="l" rtl="0" eaLnBrk="0" fontAlgn="base" hangingPunct="0">
      <a:spcBef>
        <a:spcPct val="0"/>
      </a:spcBef>
      <a:spcAft>
        <a:spcPct val="0"/>
      </a:spcAft>
      <a:defRPr sz="7800" kern="1200">
        <a:solidFill>
          <a:schemeClr val="tx1"/>
        </a:solidFill>
        <a:latin typeface="Arial" charset="0"/>
        <a:ea typeface="+mn-ea"/>
        <a:cs typeface="+mn-cs"/>
      </a:defRPr>
    </a:lvl3pPr>
    <a:lvl4pPr marL="1371600" algn="l" rtl="0" eaLnBrk="0" fontAlgn="base" hangingPunct="0">
      <a:spcBef>
        <a:spcPct val="0"/>
      </a:spcBef>
      <a:spcAft>
        <a:spcPct val="0"/>
      </a:spcAft>
      <a:defRPr sz="7800" kern="1200">
        <a:solidFill>
          <a:schemeClr val="tx1"/>
        </a:solidFill>
        <a:latin typeface="Arial" charset="0"/>
        <a:ea typeface="+mn-ea"/>
        <a:cs typeface="+mn-cs"/>
      </a:defRPr>
    </a:lvl4pPr>
    <a:lvl5pPr marL="1828800" algn="l" rtl="0" eaLnBrk="0" fontAlgn="base" hangingPunct="0">
      <a:spcBef>
        <a:spcPct val="0"/>
      </a:spcBef>
      <a:spcAft>
        <a:spcPct val="0"/>
      </a:spcAft>
      <a:defRPr sz="7800" kern="1200">
        <a:solidFill>
          <a:schemeClr val="tx1"/>
        </a:solidFill>
        <a:latin typeface="Arial" charset="0"/>
        <a:ea typeface="+mn-ea"/>
        <a:cs typeface="+mn-cs"/>
      </a:defRPr>
    </a:lvl5pPr>
    <a:lvl6pPr marL="2286000" algn="l" defTabSz="914400" rtl="0" eaLnBrk="1" latinLnBrk="0" hangingPunct="1">
      <a:defRPr sz="7800" kern="1200">
        <a:solidFill>
          <a:schemeClr val="tx1"/>
        </a:solidFill>
        <a:latin typeface="Arial" charset="0"/>
        <a:ea typeface="+mn-ea"/>
        <a:cs typeface="+mn-cs"/>
      </a:defRPr>
    </a:lvl6pPr>
    <a:lvl7pPr marL="2743200" algn="l" defTabSz="914400" rtl="0" eaLnBrk="1" latinLnBrk="0" hangingPunct="1">
      <a:defRPr sz="7800" kern="1200">
        <a:solidFill>
          <a:schemeClr val="tx1"/>
        </a:solidFill>
        <a:latin typeface="Arial" charset="0"/>
        <a:ea typeface="+mn-ea"/>
        <a:cs typeface="+mn-cs"/>
      </a:defRPr>
    </a:lvl7pPr>
    <a:lvl8pPr marL="3200400" algn="l" defTabSz="914400" rtl="0" eaLnBrk="1" latinLnBrk="0" hangingPunct="1">
      <a:defRPr sz="7800" kern="1200">
        <a:solidFill>
          <a:schemeClr val="tx1"/>
        </a:solidFill>
        <a:latin typeface="Arial" charset="0"/>
        <a:ea typeface="+mn-ea"/>
        <a:cs typeface="+mn-cs"/>
      </a:defRPr>
    </a:lvl8pPr>
    <a:lvl9pPr marL="3657600" algn="l" defTabSz="914400" rtl="0" eaLnBrk="1" latinLnBrk="0" hangingPunct="1">
      <a:defRPr sz="7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15:guide id="1" orient="horz" pos="3200">
          <p15:clr>
            <a:srgbClr val="A4A3A4"/>
          </p15:clr>
        </p15:guide>
        <p15:guide id="2" pos="48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FED200"/>
    <a:srgbClr val="941100"/>
    <a:srgbClr val="E8BA3C"/>
    <a:srgbClr val="945200"/>
    <a:srgbClr val="996600"/>
    <a:srgbClr val="A99E67"/>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090" autoAdjust="0"/>
    <p:restoredTop sz="94660" autoAdjust="0"/>
  </p:normalViewPr>
  <p:slideViewPr>
    <p:cSldViewPr>
      <p:cViewPr>
        <p:scale>
          <a:sx n="46" d="100"/>
          <a:sy n="46" d="100"/>
        </p:scale>
        <p:origin x="-3360" y="-6856"/>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338" d="100"/>
          <a:sy n="338" d="100"/>
        </p:scale>
        <p:origin x="-12696" y="-4472"/>
      </p:cViewPr>
      <p:guideLst>
        <p:guide orient="horz" pos="3200"/>
        <p:guide pos="4852"/>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 Id="rId2"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title>
      <c:tx>
        <c:rich>
          <a:bodyPr/>
          <a:lstStyle/>
          <a:p>
            <a:pPr>
              <a:defRPr sz="2500" b="1">
                <a:latin typeface="Arial Narrow" pitchFamily="34" charset="0"/>
              </a:defRPr>
            </a:pPr>
            <a:r>
              <a:rPr lang="en-US" sz="2500" b="1" dirty="0">
                <a:latin typeface="Arial Narrow" pitchFamily="34" charset="0"/>
              </a:rPr>
              <a:t>Change in </a:t>
            </a:r>
            <a:r>
              <a:rPr lang="en-US" sz="2500" b="1" dirty="0" smtClean="0">
                <a:latin typeface="Arial Narrow" pitchFamily="34" charset="0"/>
              </a:rPr>
              <a:t>behavior</a:t>
            </a:r>
            <a:r>
              <a:rPr lang="en-US" sz="2500" b="1" baseline="0" dirty="0" smtClean="0">
                <a:latin typeface="Arial Narrow" pitchFamily="34" charset="0"/>
              </a:rPr>
              <a:t> over 30 days</a:t>
            </a:r>
            <a:endParaRPr lang="en-US" sz="2500" b="1" dirty="0">
              <a:latin typeface="Arial Narrow" pitchFamily="34" charset="0"/>
            </a:endParaRPr>
          </a:p>
        </c:rich>
      </c:tx>
      <c:layout/>
      <c:overlay val="0"/>
    </c:title>
    <c:autoTitleDeleted val="0"/>
    <c:plotArea>
      <c:layout>
        <c:manualLayout>
          <c:layoutTarget val="inner"/>
          <c:xMode val="edge"/>
          <c:yMode val="edge"/>
          <c:x val="0.0551973519233663"/>
          <c:y val="0.175867772972775"/>
          <c:w val="0.916484791200926"/>
          <c:h val="0.690819497690911"/>
        </c:manualLayout>
      </c:layout>
      <c:barChart>
        <c:barDir val="col"/>
        <c:grouping val="clustered"/>
        <c:varyColors val="0"/>
        <c:ser>
          <c:idx val="0"/>
          <c:order val="0"/>
          <c:tx>
            <c:strRef>
              <c:f>Sheet1!$B$1</c:f>
              <c:strCache>
                <c:ptCount val="1"/>
                <c:pt idx="0">
                  <c:v>Target Behavior</c:v>
                </c:pt>
              </c:strCache>
            </c:strRef>
          </c:tx>
          <c:spPr>
            <a:solidFill>
              <a:schemeClr val="tx1"/>
            </a:solidFill>
            <a:ln>
              <a:solidFill>
                <a:schemeClr val="tx1"/>
              </a:solidFill>
            </a:ln>
            <a:scene3d>
              <a:camera prst="orthographicFront"/>
              <a:lightRig rig="threePt" dir="t">
                <a:rot lat="0" lon="0" rev="1200000"/>
              </a:lightRig>
            </a:scene3d>
            <a:sp3d>
              <a:bevelT w="63500" h="25400" prst="coolSlant"/>
            </a:sp3d>
          </c:spPr>
          <c:invertIfNegative val="0"/>
          <c:cat>
            <c:strRef>
              <c:f>Sheet1!$A$2</c:f>
              <c:strCache>
                <c:ptCount val="1"/>
                <c:pt idx="0">
                  <c:v>Mean differences</c:v>
                </c:pt>
              </c:strCache>
            </c:strRef>
          </c:cat>
          <c:val>
            <c:numRef>
              <c:f>Sheet1!$B$2</c:f>
              <c:numCache>
                <c:formatCode>General</c:formatCode>
                <c:ptCount val="1"/>
                <c:pt idx="0">
                  <c:v>1.43</c:v>
                </c:pt>
              </c:numCache>
            </c:numRef>
          </c:val>
        </c:ser>
        <c:ser>
          <c:idx val="1"/>
          <c:order val="1"/>
          <c:tx>
            <c:strRef>
              <c:f>Sheet1!$C$1</c:f>
              <c:strCache>
                <c:ptCount val="1"/>
                <c:pt idx="0">
                  <c:v>Related Behaviors</c:v>
                </c:pt>
              </c:strCache>
            </c:strRef>
          </c:tx>
          <c:spPr>
            <a:solidFill>
              <a:schemeClr val="bg1">
                <a:lumMod val="65000"/>
              </a:schemeClr>
            </a:solidFill>
          </c:spPr>
          <c:invertIfNegative val="0"/>
          <c:dPt>
            <c:idx val="0"/>
            <c:invertIfNegative val="0"/>
            <c:bubble3D val="0"/>
            <c:spPr>
              <a:solidFill>
                <a:schemeClr val="bg1">
                  <a:lumMod val="65000"/>
                </a:schemeClr>
              </a:solidFill>
              <a:ln>
                <a:solidFill>
                  <a:schemeClr val="tx1"/>
                </a:solidFill>
              </a:ln>
            </c:spPr>
          </c:dPt>
          <c:cat>
            <c:strRef>
              <c:f>Sheet1!$A$2</c:f>
              <c:strCache>
                <c:ptCount val="1"/>
                <c:pt idx="0">
                  <c:v>Mean differences</c:v>
                </c:pt>
              </c:strCache>
            </c:strRef>
          </c:cat>
          <c:val>
            <c:numRef>
              <c:f>Sheet1!$C$2</c:f>
              <c:numCache>
                <c:formatCode>General</c:formatCode>
                <c:ptCount val="1"/>
                <c:pt idx="0">
                  <c:v>0.77</c:v>
                </c:pt>
              </c:numCache>
            </c:numRef>
          </c:val>
        </c:ser>
        <c:ser>
          <c:idx val="2"/>
          <c:order val="2"/>
          <c:tx>
            <c:strRef>
              <c:f>Sheet1!$D$1</c:f>
              <c:strCache>
                <c:ptCount val="1"/>
                <c:pt idx="0">
                  <c:v>Unrelated Behaviors</c:v>
                </c:pt>
              </c:strCache>
            </c:strRef>
          </c:tx>
          <c:spPr>
            <a:solidFill>
              <a:schemeClr val="bg1"/>
            </a:solidFill>
          </c:spPr>
          <c:invertIfNegative val="0"/>
          <c:dPt>
            <c:idx val="0"/>
            <c:invertIfNegative val="0"/>
            <c:bubble3D val="0"/>
            <c:spPr>
              <a:solidFill>
                <a:schemeClr val="bg1"/>
              </a:solidFill>
              <a:ln>
                <a:solidFill>
                  <a:schemeClr val="tx1"/>
                </a:solidFill>
              </a:ln>
            </c:spPr>
          </c:dPt>
          <c:cat>
            <c:strRef>
              <c:f>Sheet1!$A$2</c:f>
              <c:strCache>
                <c:ptCount val="1"/>
                <c:pt idx="0">
                  <c:v>Mean differences</c:v>
                </c:pt>
              </c:strCache>
            </c:strRef>
          </c:cat>
          <c:val>
            <c:numRef>
              <c:f>Sheet1!$D$2</c:f>
              <c:numCache>
                <c:formatCode>General</c:formatCode>
                <c:ptCount val="1"/>
                <c:pt idx="0">
                  <c:v>0.046</c:v>
                </c:pt>
              </c:numCache>
            </c:numRef>
          </c:val>
        </c:ser>
        <c:dLbls>
          <c:showLegendKey val="0"/>
          <c:showVal val="0"/>
          <c:showCatName val="0"/>
          <c:showSerName val="0"/>
          <c:showPercent val="0"/>
          <c:showBubbleSize val="0"/>
        </c:dLbls>
        <c:gapWidth val="217"/>
        <c:overlap val="-34"/>
        <c:axId val="2097844400"/>
        <c:axId val="-2122803872"/>
      </c:barChart>
      <c:catAx>
        <c:axId val="2097844400"/>
        <c:scaling>
          <c:orientation val="minMax"/>
        </c:scaling>
        <c:delete val="0"/>
        <c:axPos val="b"/>
        <c:numFmt formatCode="General" sourceLinked="1"/>
        <c:majorTickMark val="none"/>
        <c:minorTickMark val="none"/>
        <c:tickLblPos val="nextTo"/>
        <c:txPr>
          <a:bodyPr/>
          <a:lstStyle/>
          <a:p>
            <a:pPr>
              <a:defRPr sz="2500"/>
            </a:pPr>
            <a:endParaRPr lang="en-US"/>
          </a:p>
        </c:txPr>
        <c:crossAx val="-2122803872"/>
        <c:crosses val="autoZero"/>
        <c:auto val="1"/>
        <c:lblAlgn val="ctr"/>
        <c:lblOffset val="100"/>
        <c:noMultiLvlLbl val="0"/>
      </c:catAx>
      <c:valAx>
        <c:axId val="-2122803872"/>
        <c:scaling>
          <c:orientation val="minMax"/>
        </c:scaling>
        <c:delete val="0"/>
        <c:axPos val="l"/>
        <c:numFmt formatCode="General" sourceLinked="1"/>
        <c:majorTickMark val="none"/>
        <c:minorTickMark val="none"/>
        <c:tickLblPos val="nextTo"/>
        <c:txPr>
          <a:bodyPr/>
          <a:lstStyle/>
          <a:p>
            <a:pPr>
              <a:defRPr sz="2200"/>
            </a:pPr>
            <a:endParaRPr lang="en-US"/>
          </a:p>
        </c:txPr>
        <c:crossAx val="2097844400"/>
        <c:crosses val="autoZero"/>
        <c:crossBetween val="between"/>
      </c:valAx>
      <c:spPr>
        <a:solidFill>
          <a:schemeClr val="bg1">
            <a:alpha val="57000"/>
          </a:schemeClr>
        </a:solidFill>
        <a:scene3d>
          <a:camera prst="orthographicFront"/>
          <a:lightRig rig="threePt" dir="t"/>
        </a:scene3d>
        <a:sp3d>
          <a:bevelT w="165100" prst="coolSlant"/>
        </a:sp3d>
      </c:spPr>
    </c:plotArea>
    <c:legend>
      <c:legendPos val="t"/>
      <c:layout>
        <c:manualLayout>
          <c:xMode val="edge"/>
          <c:yMode val="edge"/>
          <c:x val="0.182841715766097"/>
          <c:y val="0.0908196217422322"/>
          <c:w val="0.63431649599543"/>
          <c:h val="0.0877183861811448"/>
        </c:manualLayout>
      </c:layout>
      <c:overlay val="0"/>
      <c:txPr>
        <a:bodyPr/>
        <a:lstStyle/>
        <a:p>
          <a:pPr>
            <a:defRPr sz="2500">
              <a:latin typeface="Arial Narrow" pitchFamily="34" charset="0"/>
            </a:defRPr>
          </a:pPr>
          <a:endParaRPr lang="en-US"/>
        </a:p>
      </c:txPr>
    </c:legend>
    <c:plotVisOnly val="1"/>
    <c:dispBlanksAs val="gap"/>
    <c:showDLblsOverMax val="0"/>
  </c:chart>
  <c:spPr>
    <a:solidFill>
      <a:schemeClr val="bg1">
        <a:alpha val="57000"/>
      </a:schemeClr>
    </a:solidFill>
  </c:spPr>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title>
      <c:tx>
        <c:rich>
          <a:bodyPr/>
          <a:lstStyle/>
          <a:p>
            <a:pPr>
              <a:defRPr sz="2500">
                <a:latin typeface="Arial Narrow" pitchFamily="34" charset="0"/>
              </a:defRPr>
            </a:pPr>
            <a:r>
              <a:rPr lang="en-US" sz="2500" dirty="0" smtClean="0">
                <a:latin typeface="Arial Narrow" pitchFamily="34" charset="0"/>
              </a:rPr>
              <a:t>30-day change</a:t>
            </a:r>
            <a:r>
              <a:rPr lang="en-US" sz="2500" baseline="0" dirty="0" smtClean="0">
                <a:latin typeface="Arial Narrow" pitchFamily="34" charset="0"/>
              </a:rPr>
              <a:t> on VLQ Physical Self-Care Item</a:t>
            </a:r>
            <a:endParaRPr lang="en-US" sz="2500" dirty="0">
              <a:latin typeface="Arial Narrow" pitchFamily="34" charset="0"/>
            </a:endParaRPr>
          </a:p>
        </c:rich>
      </c:tx>
      <c:layout/>
      <c:overlay val="0"/>
    </c:title>
    <c:autoTitleDeleted val="0"/>
    <c:plotArea>
      <c:layout>
        <c:manualLayout>
          <c:layoutTarget val="inner"/>
          <c:xMode val="edge"/>
          <c:yMode val="edge"/>
          <c:x val="0.0571680912363166"/>
          <c:y val="0.232123424532298"/>
          <c:w val="0.911798372262502"/>
          <c:h val="0.64699290157044"/>
        </c:manualLayout>
      </c:layout>
      <c:barChart>
        <c:barDir val="col"/>
        <c:grouping val="clustered"/>
        <c:varyColors val="0"/>
        <c:ser>
          <c:idx val="0"/>
          <c:order val="0"/>
          <c:tx>
            <c:strRef>
              <c:f>Sheet1!$B$1</c:f>
              <c:strCache>
                <c:ptCount val="1"/>
                <c:pt idx="0">
                  <c:v>Importance</c:v>
                </c:pt>
              </c:strCache>
            </c:strRef>
          </c:tx>
          <c:spPr>
            <a:solidFill>
              <a:schemeClr val="bg1"/>
            </a:solidFill>
            <a:ln>
              <a:solidFill>
                <a:schemeClr val="tx1"/>
              </a:solidFill>
            </a:ln>
          </c:spPr>
          <c:invertIfNegative val="0"/>
          <c:cat>
            <c:strRef>
              <c:f>Sheet1!$A$2</c:f>
              <c:strCache>
                <c:ptCount val="1"/>
                <c:pt idx="0">
                  <c:v>Mean difference</c:v>
                </c:pt>
              </c:strCache>
            </c:strRef>
          </c:cat>
          <c:val>
            <c:numRef>
              <c:f>Sheet1!$B$2</c:f>
              <c:numCache>
                <c:formatCode>General</c:formatCode>
                <c:ptCount val="1"/>
                <c:pt idx="0">
                  <c:v>0.289</c:v>
                </c:pt>
              </c:numCache>
            </c:numRef>
          </c:val>
        </c:ser>
        <c:ser>
          <c:idx val="1"/>
          <c:order val="1"/>
          <c:tx>
            <c:strRef>
              <c:f>Sheet1!$C$1</c:f>
              <c:strCache>
                <c:ptCount val="1"/>
                <c:pt idx="0">
                  <c:v>Action</c:v>
                </c:pt>
              </c:strCache>
            </c:strRef>
          </c:tx>
          <c:spPr>
            <a:solidFill>
              <a:schemeClr val="tx1">
                <a:lumMod val="95000"/>
                <a:lumOff val="5000"/>
              </a:schemeClr>
            </a:solidFill>
          </c:spPr>
          <c:invertIfNegative val="0"/>
          <c:dPt>
            <c:idx val="0"/>
            <c:invertIfNegative val="0"/>
            <c:bubble3D val="0"/>
            <c:spPr>
              <a:solidFill>
                <a:schemeClr val="tx1">
                  <a:lumMod val="95000"/>
                  <a:lumOff val="5000"/>
                </a:schemeClr>
              </a:solidFill>
              <a:ln cap="rnd">
                <a:solidFill>
                  <a:srgbClr val="002060"/>
                </a:solidFill>
              </a:ln>
            </c:spPr>
          </c:dPt>
          <c:cat>
            <c:strRef>
              <c:f>Sheet1!$A$2</c:f>
              <c:strCache>
                <c:ptCount val="1"/>
                <c:pt idx="0">
                  <c:v>Mean difference</c:v>
                </c:pt>
              </c:strCache>
            </c:strRef>
          </c:cat>
          <c:val>
            <c:numRef>
              <c:f>Sheet1!$C$2</c:f>
              <c:numCache>
                <c:formatCode>General</c:formatCode>
                <c:ptCount val="1"/>
                <c:pt idx="0">
                  <c:v>2.61</c:v>
                </c:pt>
              </c:numCache>
            </c:numRef>
          </c:val>
        </c:ser>
        <c:dLbls>
          <c:showLegendKey val="0"/>
          <c:showVal val="0"/>
          <c:showCatName val="0"/>
          <c:showSerName val="0"/>
          <c:showPercent val="0"/>
          <c:showBubbleSize val="0"/>
        </c:dLbls>
        <c:gapWidth val="217"/>
        <c:overlap val="-67"/>
        <c:axId val="-2129541808"/>
        <c:axId val="-2125910960"/>
      </c:barChart>
      <c:catAx>
        <c:axId val="-2129541808"/>
        <c:scaling>
          <c:orientation val="minMax"/>
        </c:scaling>
        <c:delete val="0"/>
        <c:axPos val="b"/>
        <c:numFmt formatCode="General" sourceLinked="0"/>
        <c:majorTickMark val="none"/>
        <c:minorTickMark val="none"/>
        <c:tickLblPos val="nextTo"/>
        <c:txPr>
          <a:bodyPr/>
          <a:lstStyle/>
          <a:p>
            <a:pPr>
              <a:defRPr sz="2500"/>
            </a:pPr>
            <a:endParaRPr lang="en-US"/>
          </a:p>
        </c:txPr>
        <c:crossAx val="-2125910960"/>
        <c:crosses val="autoZero"/>
        <c:auto val="1"/>
        <c:lblAlgn val="ctr"/>
        <c:lblOffset val="100"/>
        <c:noMultiLvlLbl val="0"/>
      </c:catAx>
      <c:valAx>
        <c:axId val="-2125910960"/>
        <c:scaling>
          <c:orientation val="minMax"/>
        </c:scaling>
        <c:delete val="0"/>
        <c:axPos val="l"/>
        <c:majorGridlines>
          <c:spPr>
            <a:ln>
              <a:noFill/>
            </a:ln>
          </c:spPr>
        </c:majorGridlines>
        <c:numFmt formatCode="General" sourceLinked="1"/>
        <c:majorTickMark val="none"/>
        <c:minorTickMark val="none"/>
        <c:tickLblPos val="nextTo"/>
        <c:txPr>
          <a:bodyPr/>
          <a:lstStyle/>
          <a:p>
            <a:pPr>
              <a:defRPr sz="2200"/>
            </a:pPr>
            <a:endParaRPr lang="en-US"/>
          </a:p>
        </c:txPr>
        <c:crossAx val="-2129541808"/>
        <c:crosses val="autoZero"/>
        <c:crossBetween val="between"/>
      </c:valAx>
      <c:spPr>
        <a:solidFill>
          <a:schemeClr val="bg1">
            <a:alpha val="57000"/>
          </a:schemeClr>
        </a:solidFill>
        <a:scene3d>
          <a:camera prst="orthographicFront"/>
          <a:lightRig rig="threePt" dir="t"/>
        </a:scene3d>
        <a:sp3d>
          <a:bevelT w="165100" prst="coolSlant"/>
        </a:sp3d>
      </c:spPr>
    </c:plotArea>
    <c:legend>
      <c:legendPos val="t"/>
      <c:layout/>
      <c:overlay val="0"/>
      <c:txPr>
        <a:bodyPr/>
        <a:lstStyle/>
        <a:p>
          <a:pPr>
            <a:defRPr sz="2500">
              <a:latin typeface="Arial Narrow" pitchFamily="34" charset="0"/>
            </a:defRPr>
          </a:pPr>
          <a:endParaRPr lang="en-US"/>
        </a:p>
      </c:txPr>
    </c:legend>
    <c:plotVisOnly val="1"/>
    <c:dispBlanksAs val="gap"/>
    <c:showDLblsOverMax val="0"/>
  </c:chart>
  <c:spPr>
    <a:solidFill>
      <a:schemeClr val="bg1">
        <a:alpha val="57000"/>
      </a:schemeClr>
    </a:solidFill>
  </c:spPr>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title>
      <c:tx>
        <c:rich>
          <a:bodyPr/>
          <a:lstStyle/>
          <a:p>
            <a:pPr>
              <a:defRPr sz="2500" b="1">
                <a:latin typeface="Arial Narrow" pitchFamily="34" charset="0"/>
              </a:defRPr>
            </a:pPr>
            <a:r>
              <a:rPr lang="en-US" sz="2500" b="1" dirty="0">
                <a:latin typeface="Arial Narrow" pitchFamily="34" charset="0"/>
              </a:rPr>
              <a:t>Change in </a:t>
            </a:r>
            <a:r>
              <a:rPr lang="en-US" sz="2500" b="1" dirty="0" smtClean="0">
                <a:latin typeface="Arial Narrow" pitchFamily="34" charset="0"/>
              </a:rPr>
              <a:t>satisfaction over</a:t>
            </a:r>
            <a:r>
              <a:rPr lang="en-US" sz="2500" b="1" baseline="0" dirty="0" smtClean="0">
                <a:latin typeface="Arial Narrow" pitchFamily="34" charset="0"/>
              </a:rPr>
              <a:t> 30 days</a:t>
            </a:r>
            <a:endParaRPr lang="en-US" sz="2500" b="1" dirty="0">
              <a:latin typeface="Arial Narrow" pitchFamily="34" charset="0"/>
            </a:endParaRPr>
          </a:p>
        </c:rich>
      </c:tx>
      <c:layout/>
      <c:overlay val="0"/>
    </c:title>
    <c:autoTitleDeleted val="0"/>
    <c:plotArea>
      <c:layout>
        <c:manualLayout>
          <c:layoutTarget val="inner"/>
          <c:xMode val="edge"/>
          <c:yMode val="edge"/>
          <c:x val="0.0551973519233663"/>
          <c:y val="0.175867772972775"/>
          <c:w val="0.913828784823859"/>
          <c:h val="0.690819497690911"/>
        </c:manualLayout>
      </c:layout>
      <c:barChart>
        <c:barDir val="col"/>
        <c:grouping val="clustered"/>
        <c:varyColors val="0"/>
        <c:ser>
          <c:idx val="0"/>
          <c:order val="0"/>
          <c:tx>
            <c:strRef>
              <c:f>Sheet1!$B$1</c:f>
              <c:strCache>
                <c:ptCount val="1"/>
                <c:pt idx="0">
                  <c:v>Target Behavior</c:v>
                </c:pt>
              </c:strCache>
            </c:strRef>
          </c:tx>
          <c:spPr>
            <a:solidFill>
              <a:schemeClr val="tx1"/>
            </a:solidFill>
            <a:ln>
              <a:solidFill>
                <a:schemeClr val="tx1"/>
              </a:solidFill>
            </a:ln>
          </c:spPr>
          <c:invertIfNegative val="0"/>
          <c:cat>
            <c:strRef>
              <c:f>Sheet1!$A$2</c:f>
              <c:strCache>
                <c:ptCount val="1"/>
                <c:pt idx="0">
                  <c:v>Mean differences</c:v>
                </c:pt>
              </c:strCache>
            </c:strRef>
          </c:cat>
          <c:val>
            <c:numRef>
              <c:f>Sheet1!$B$2</c:f>
              <c:numCache>
                <c:formatCode>General</c:formatCode>
                <c:ptCount val="1"/>
                <c:pt idx="0">
                  <c:v>1.74</c:v>
                </c:pt>
              </c:numCache>
            </c:numRef>
          </c:val>
        </c:ser>
        <c:ser>
          <c:idx val="1"/>
          <c:order val="1"/>
          <c:tx>
            <c:strRef>
              <c:f>Sheet1!$C$1</c:f>
              <c:strCache>
                <c:ptCount val="1"/>
                <c:pt idx="0">
                  <c:v>Related Behaviors</c:v>
                </c:pt>
              </c:strCache>
            </c:strRef>
          </c:tx>
          <c:spPr>
            <a:solidFill>
              <a:schemeClr val="bg1">
                <a:lumMod val="65000"/>
              </a:schemeClr>
            </a:solidFill>
          </c:spPr>
          <c:invertIfNegative val="0"/>
          <c:dPt>
            <c:idx val="0"/>
            <c:invertIfNegative val="0"/>
            <c:bubble3D val="0"/>
            <c:spPr>
              <a:solidFill>
                <a:schemeClr val="bg1">
                  <a:lumMod val="65000"/>
                </a:schemeClr>
              </a:solidFill>
              <a:ln>
                <a:solidFill>
                  <a:schemeClr val="tx1"/>
                </a:solidFill>
              </a:ln>
            </c:spPr>
          </c:dPt>
          <c:cat>
            <c:strRef>
              <c:f>Sheet1!$A$2</c:f>
              <c:strCache>
                <c:ptCount val="1"/>
                <c:pt idx="0">
                  <c:v>Mean differences</c:v>
                </c:pt>
              </c:strCache>
            </c:strRef>
          </c:cat>
          <c:val>
            <c:numRef>
              <c:f>Sheet1!$C$2</c:f>
              <c:numCache>
                <c:formatCode>General</c:formatCode>
                <c:ptCount val="1"/>
                <c:pt idx="0">
                  <c:v>0.411</c:v>
                </c:pt>
              </c:numCache>
            </c:numRef>
          </c:val>
        </c:ser>
        <c:ser>
          <c:idx val="2"/>
          <c:order val="2"/>
          <c:tx>
            <c:strRef>
              <c:f>Sheet1!$D$1</c:f>
              <c:strCache>
                <c:ptCount val="1"/>
                <c:pt idx="0">
                  <c:v>Unrelated Behaviors</c:v>
                </c:pt>
              </c:strCache>
            </c:strRef>
          </c:tx>
          <c:spPr>
            <a:solidFill>
              <a:schemeClr val="bg1"/>
            </a:solidFill>
            <a:ln>
              <a:solidFill>
                <a:schemeClr val="tx1"/>
              </a:solidFill>
            </a:ln>
          </c:spPr>
          <c:invertIfNegative val="0"/>
          <c:dPt>
            <c:idx val="0"/>
            <c:invertIfNegative val="0"/>
            <c:bubble3D val="0"/>
          </c:dPt>
          <c:cat>
            <c:strRef>
              <c:f>Sheet1!$A$2</c:f>
              <c:strCache>
                <c:ptCount val="1"/>
                <c:pt idx="0">
                  <c:v>Mean differences</c:v>
                </c:pt>
              </c:strCache>
            </c:strRef>
          </c:cat>
          <c:val>
            <c:numRef>
              <c:f>Sheet1!$D$2</c:f>
              <c:numCache>
                <c:formatCode>General</c:formatCode>
                <c:ptCount val="1"/>
                <c:pt idx="0">
                  <c:v>0.198</c:v>
                </c:pt>
              </c:numCache>
            </c:numRef>
          </c:val>
        </c:ser>
        <c:dLbls>
          <c:showLegendKey val="0"/>
          <c:showVal val="0"/>
          <c:showCatName val="0"/>
          <c:showSerName val="0"/>
          <c:showPercent val="0"/>
          <c:showBubbleSize val="0"/>
        </c:dLbls>
        <c:gapWidth val="217"/>
        <c:overlap val="-34"/>
        <c:axId val="-2124072128"/>
        <c:axId val="-2124297216"/>
      </c:barChart>
      <c:catAx>
        <c:axId val="-2124072128"/>
        <c:scaling>
          <c:orientation val="minMax"/>
        </c:scaling>
        <c:delete val="0"/>
        <c:axPos val="b"/>
        <c:numFmt formatCode="General" sourceLinked="1"/>
        <c:majorTickMark val="none"/>
        <c:minorTickMark val="none"/>
        <c:tickLblPos val="nextTo"/>
        <c:txPr>
          <a:bodyPr/>
          <a:lstStyle/>
          <a:p>
            <a:pPr>
              <a:defRPr sz="2500"/>
            </a:pPr>
            <a:endParaRPr lang="en-US"/>
          </a:p>
        </c:txPr>
        <c:crossAx val="-2124297216"/>
        <c:crosses val="autoZero"/>
        <c:auto val="1"/>
        <c:lblAlgn val="ctr"/>
        <c:lblOffset val="100"/>
        <c:noMultiLvlLbl val="0"/>
      </c:catAx>
      <c:valAx>
        <c:axId val="-2124297216"/>
        <c:scaling>
          <c:orientation val="minMax"/>
        </c:scaling>
        <c:delete val="0"/>
        <c:axPos val="l"/>
        <c:numFmt formatCode="General" sourceLinked="1"/>
        <c:majorTickMark val="none"/>
        <c:minorTickMark val="none"/>
        <c:tickLblPos val="nextTo"/>
        <c:txPr>
          <a:bodyPr/>
          <a:lstStyle/>
          <a:p>
            <a:pPr>
              <a:defRPr sz="2200"/>
            </a:pPr>
            <a:endParaRPr lang="en-US"/>
          </a:p>
        </c:txPr>
        <c:crossAx val="-2124072128"/>
        <c:crosses val="autoZero"/>
        <c:crossBetween val="between"/>
      </c:valAx>
      <c:spPr>
        <a:solidFill>
          <a:schemeClr val="bg1">
            <a:alpha val="57000"/>
          </a:schemeClr>
        </a:solidFill>
        <a:ln>
          <a:noFill/>
        </a:ln>
        <a:scene3d>
          <a:camera prst="orthographicFront"/>
          <a:lightRig rig="threePt" dir="t"/>
        </a:scene3d>
        <a:sp3d>
          <a:bevelT w="165100" prst="coolSlant"/>
        </a:sp3d>
      </c:spPr>
    </c:plotArea>
    <c:legend>
      <c:legendPos val="t"/>
      <c:layout>
        <c:manualLayout>
          <c:xMode val="edge"/>
          <c:yMode val="edge"/>
          <c:x val="0.184136087544447"/>
          <c:y val="0.100197368421053"/>
          <c:w val="0.631727752734501"/>
          <c:h val="0.0798311230832988"/>
        </c:manualLayout>
      </c:layout>
      <c:overlay val="0"/>
      <c:txPr>
        <a:bodyPr/>
        <a:lstStyle/>
        <a:p>
          <a:pPr>
            <a:defRPr sz="2500">
              <a:latin typeface="Arial Narrow" pitchFamily="34" charset="0"/>
            </a:defRPr>
          </a:pPr>
          <a:endParaRPr lang="en-US"/>
        </a:p>
      </c:txPr>
    </c:legend>
    <c:plotVisOnly val="1"/>
    <c:dispBlanksAs val="gap"/>
    <c:showDLblsOverMax val="0"/>
  </c:chart>
  <c:spPr>
    <a:solidFill>
      <a:schemeClr val="bg1">
        <a:alpha val="57000"/>
      </a:schemeClr>
    </a:solidFill>
    <a:ln>
      <a:noFill/>
    </a:ln>
  </c:spPr>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0.26209</cdr:x>
      <cdr:y>0.27235</cdr:y>
    </cdr:from>
    <cdr:to>
      <cdr:x>0.38311</cdr:x>
      <cdr:y>0.6285</cdr:y>
    </cdr:to>
    <cdr:sp macro="" textlink="">
      <cdr:nvSpPr>
        <cdr:cNvPr id="2" name="TextBox 1"/>
        <cdr:cNvSpPr txBox="1"/>
      </cdr:nvSpPr>
      <cdr:spPr>
        <a:xfrm xmlns:a="http://schemas.openxmlformats.org/drawingml/2006/main">
          <a:off x="3616411" y="1435441"/>
          <a:ext cx="1669878" cy="18770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2800" b="1" dirty="0" smtClean="0">
              <a:solidFill>
                <a:schemeClr val="bg1"/>
              </a:solidFill>
              <a:latin typeface="Arial Narrow" pitchFamily="34" charset="0"/>
            </a:rPr>
            <a:t>t</a:t>
          </a:r>
          <a:r>
            <a:rPr lang="en-US" sz="2800" b="1" baseline="0" dirty="0" smtClean="0">
              <a:solidFill>
                <a:schemeClr val="bg1"/>
              </a:solidFill>
              <a:latin typeface="Arial Narrow" pitchFamily="34" charset="0"/>
            </a:rPr>
            <a:t> = 5.51, </a:t>
          </a:r>
        </a:p>
        <a:p xmlns:a="http://schemas.openxmlformats.org/drawingml/2006/main">
          <a:pPr algn="l"/>
          <a:r>
            <a:rPr lang="en-US" sz="2800" b="1" i="1" baseline="0" dirty="0" smtClean="0">
              <a:solidFill>
                <a:schemeClr val="bg1"/>
              </a:solidFill>
              <a:latin typeface="Arial Narrow" pitchFamily="34" charset="0"/>
            </a:rPr>
            <a:t>p</a:t>
          </a:r>
          <a:r>
            <a:rPr lang="en-US" sz="2800" b="1" baseline="0" dirty="0" smtClean="0">
              <a:solidFill>
                <a:schemeClr val="bg1"/>
              </a:solidFill>
              <a:latin typeface="Arial Narrow" pitchFamily="34" charset="0"/>
            </a:rPr>
            <a:t> &lt; .001</a:t>
          </a:r>
          <a:endParaRPr lang="en-US" sz="2800" b="1" baseline="0" dirty="0">
            <a:solidFill>
              <a:schemeClr val="bg1"/>
            </a:solidFill>
            <a:latin typeface="Arial Narrow" pitchFamily="34" charset="0"/>
          </a:endParaRPr>
        </a:p>
      </cdr:txBody>
    </cdr:sp>
  </cdr:relSizeAnchor>
  <cdr:relSizeAnchor xmlns:cdr="http://schemas.openxmlformats.org/drawingml/2006/chartDrawing">
    <cdr:from>
      <cdr:x>0.4745</cdr:x>
      <cdr:y>0.25213</cdr:y>
    </cdr:from>
    <cdr:to>
      <cdr:x>0.59552</cdr:x>
      <cdr:y>0.60828</cdr:y>
    </cdr:to>
    <cdr:sp macro="" textlink="">
      <cdr:nvSpPr>
        <cdr:cNvPr id="3" name="TextBox 1"/>
        <cdr:cNvSpPr txBox="1"/>
      </cdr:nvSpPr>
      <cdr:spPr>
        <a:xfrm xmlns:a="http://schemas.openxmlformats.org/drawingml/2006/main">
          <a:off x="6547327" y="1328855"/>
          <a:ext cx="1669878" cy="187708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800" b="1" dirty="0" smtClean="0">
              <a:solidFill>
                <a:schemeClr val="tx1"/>
              </a:solidFill>
              <a:latin typeface="Arial Narrow" pitchFamily="34" charset="0"/>
            </a:rPr>
            <a:t>t</a:t>
          </a:r>
          <a:r>
            <a:rPr lang="en-US" sz="2800" b="1" baseline="0" dirty="0" smtClean="0">
              <a:solidFill>
                <a:schemeClr val="tx1"/>
              </a:solidFill>
              <a:latin typeface="Arial Narrow" pitchFamily="34" charset="0"/>
            </a:rPr>
            <a:t> = 3.91, </a:t>
          </a:r>
        </a:p>
        <a:p xmlns:a="http://schemas.openxmlformats.org/drawingml/2006/main">
          <a:pPr algn="l"/>
          <a:r>
            <a:rPr lang="en-US" sz="2800" b="1" i="1" baseline="0" dirty="0" smtClean="0">
              <a:solidFill>
                <a:schemeClr val="tx1"/>
              </a:solidFill>
              <a:latin typeface="Arial Narrow" pitchFamily="34" charset="0"/>
            </a:rPr>
            <a:t>p</a:t>
          </a:r>
          <a:r>
            <a:rPr lang="en-US" sz="2800" b="1" baseline="0" dirty="0" smtClean="0">
              <a:solidFill>
                <a:schemeClr val="tx1"/>
              </a:solidFill>
              <a:latin typeface="Arial Narrow" pitchFamily="34" charset="0"/>
            </a:rPr>
            <a:t> &lt; .001</a:t>
          </a:r>
          <a:endParaRPr lang="en-US" sz="2800" b="1" baseline="0" dirty="0">
            <a:solidFill>
              <a:schemeClr val="tx1"/>
            </a:solidFill>
            <a:latin typeface="Arial Narrow" pitchFamily="34" charset="0"/>
          </a:endParaRPr>
        </a:p>
      </cdr:txBody>
    </cdr:sp>
  </cdr:relSizeAnchor>
  <cdr:relSizeAnchor xmlns:cdr="http://schemas.openxmlformats.org/drawingml/2006/chartDrawing">
    <cdr:from>
      <cdr:x>0.68432</cdr:x>
      <cdr:y>0.25965</cdr:y>
    </cdr:from>
    <cdr:to>
      <cdr:x>0.80534</cdr:x>
      <cdr:y>0.6158</cdr:y>
    </cdr:to>
    <cdr:sp macro="" textlink="">
      <cdr:nvSpPr>
        <cdr:cNvPr id="4" name="TextBox 1"/>
        <cdr:cNvSpPr txBox="1"/>
      </cdr:nvSpPr>
      <cdr:spPr>
        <a:xfrm xmlns:a="http://schemas.openxmlformats.org/drawingml/2006/main">
          <a:off x="9442450" y="1368462"/>
          <a:ext cx="1669878" cy="187708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800" b="1" dirty="0" smtClean="0">
              <a:solidFill>
                <a:schemeClr val="tx1"/>
              </a:solidFill>
              <a:latin typeface="Arial Narrow" pitchFamily="34" charset="0"/>
            </a:rPr>
            <a:t>t</a:t>
          </a:r>
          <a:r>
            <a:rPr lang="en-US" sz="2800" b="1" baseline="0" dirty="0" smtClean="0">
              <a:solidFill>
                <a:schemeClr val="tx1"/>
              </a:solidFill>
              <a:latin typeface="Arial Narrow" pitchFamily="34" charset="0"/>
            </a:rPr>
            <a:t> = </a:t>
          </a:r>
          <a:r>
            <a:rPr lang="en-US" sz="2800" b="1" dirty="0" smtClean="0">
              <a:solidFill>
                <a:schemeClr val="tx1"/>
              </a:solidFill>
              <a:latin typeface="Arial Narrow" pitchFamily="34" charset="0"/>
            </a:rPr>
            <a:t>.664</a:t>
          </a:r>
          <a:r>
            <a:rPr lang="en-US" sz="2800" b="1" baseline="0" dirty="0" smtClean="0">
              <a:solidFill>
                <a:schemeClr val="tx1"/>
              </a:solidFill>
              <a:latin typeface="Arial Narrow" pitchFamily="34" charset="0"/>
            </a:rPr>
            <a:t>, </a:t>
          </a:r>
        </a:p>
        <a:p xmlns:a="http://schemas.openxmlformats.org/drawingml/2006/main">
          <a:pPr algn="l"/>
          <a:r>
            <a:rPr lang="en-US" sz="2800" b="1" i="1" baseline="0" dirty="0" smtClean="0">
              <a:solidFill>
                <a:schemeClr val="tx1"/>
              </a:solidFill>
              <a:latin typeface="Arial Narrow" pitchFamily="34" charset="0"/>
            </a:rPr>
            <a:t>p</a:t>
          </a:r>
          <a:r>
            <a:rPr lang="en-US" sz="2800" b="1" baseline="0" dirty="0" smtClean="0">
              <a:solidFill>
                <a:schemeClr val="tx1"/>
              </a:solidFill>
              <a:latin typeface="Arial Narrow" pitchFamily="34" charset="0"/>
            </a:rPr>
            <a:t> = .</a:t>
          </a:r>
          <a:r>
            <a:rPr lang="en-US" sz="2800" b="1" dirty="0" smtClean="0">
              <a:solidFill>
                <a:schemeClr val="tx1"/>
              </a:solidFill>
              <a:latin typeface="Arial Narrow" pitchFamily="34" charset="0"/>
            </a:rPr>
            <a:t>511</a:t>
          </a:r>
          <a:endParaRPr lang="en-US" sz="2800" b="1" baseline="0" dirty="0">
            <a:solidFill>
              <a:schemeClr val="tx1"/>
            </a:solidFill>
            <a:latin typeface="Arial Narrow" pitchFamily="34" charset="0"/>
          </a:endParaRPr>
        </a:p>
      </cdr:txBody>
    </cdr:sp>
  </cdr:relSizeAnchor>
  <cdr:relSizeAnchor xmlns:cdr="http://schemas.openxmlformats.org/drawingml/2006/chartDrawing">
    <cdr:from>
      <cdr:x>0.50464</cdr:x>
      <cdr:y>0.44501</cdr:y>
    </cdr:from>
    <cdr:to>
      <cdr:x>0.56538</cdr:x>
      <cdr:y>0.57932</cdr:y>
    </cdr:to>
    <cdr:sp macro="" textlink="">
      <cdr:nvSpPr>
        <cdr:cNvPr id="5" name="Rectangle 4"/>
        <cdr:cNvSpPr/>
      </cdr:nvSpPr>
      <cdr:spPr>
        <a:xfrm xmlns:a="http://schemas.openxmlformats.org/drawingml/2006/main">
          <a:off x="6963166" y="2345412"/>
          <a:ext cx="838200" cy="707886"/>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algn="l" rtl="0" eaLnBrk="0" fontAlgn="base" hangingPunct="0">
            <a:spcBef>
              <a:spcPct val="0"/>
            </a:spcBef>
            <a:spcAft>
              <a:spcPct val="0"/>
            </a:spcAft>
            <a:defRPr sz="7800" kern="1200">
              <a:solidFill>
                <a:schemeClr val="tx1"/>
              </a:solidFill>
              <a:latin typeface="Arial" charset="0"/>
              <a:ea typeface="+mn-ea"/>
              <a:cs typeface="+mn-cs"/>
            </a:defRPr>
          </a:lvl1pPr>
          <a:lvl2pPr marL="457200" algn="l" rtl="0" eaLnBrk="0" fontAlgn="base" hangingPunct="0">
            <a:spcBef>
              <a:spcPct val="0"/>
            </a:spcBef>
            <a:spcAft>
              <a:spcPct val="0"/>
            </a:spcAft>
            <a:defRPr sz="7800" kern="1200">
              <a:solidFill>
                <a:schemeClr val="tx1"/>
              </a:solidFill>
              <a:latin typeface="Arial" charset="0"/>
              <a:ea typeface="+mn-ea"/>
              <a:cs typeface="+mn-cs"/>
            </a:defRPr>
          </a:lvl2pPr>
          <a:lvl3pPr marL="914400" algn="l" rtl="0" eaLnBrk="0" fontAlgn="base" hangingPunct="0">
            <a:spcBef>
              <a:spcPct val="0"/>
            </a:spcBef>
            <a:spcAft>
              <a:spcPct val="0"/>
            </a:spcAft>
            <a:defRPr sz="7800" kern="1200">
              <a:solidFill>
                <a:schemeClr val="tx1"/>
              </a:solidFill>
              <a:latin typeface="Arial" charset="0"/>
              <a:ea typeface="+mn-ea"/>
              <a:cs typeface="+mn-cs"/>
            </a:defRPr>
          </a:lvl3pPr>
          <a:lvl4pPr marL="1371600" algn="l" rtl="0" eaLnBrk="0" fontAlgn="base" hangingPunct="0">
            <a:spcBef>
              <a:spcPct val="0"/>
            </a:spcBef>
            <a:spcAft>
              <a:spcPct val="0"/>
            </a:spcAft>
            <a:defRPr sz="7800" kern="1200">
              <a:solidFill>
                <a:schemeClr val="tx1"/>
              </a:solidFill>
              <a:latin typeface="Arial" charset="0"/>
              <a:ea typeface="+mn-ea"/>
              <a:cs typeface="+mn-cs"/>
            </a:defRPr>
          </a:lvl4pPr>
          <a:lvl5pPr marL="1828800" algn="l" rtl="0" eaLnBrk="0" fontAlgn="base" hangingPunct="0">
            <a:spcBef>
              <a:spcPct val="0"/>
            </a:spcBef>
            <a:spcAft>
              <a:spcPct val="0"/>
            </a:spcAft>
            <a:defRPr sz="7800" kern="1200">
              <a:solidFill>
                <a:schemeClr val="tx1"/>
              </a:solidFill>
              <a:latin typeface="Arial" charset="0"/>
              <a:ea typeface="+mn-ea"/>
              <a:cs typeface="+mn-cs"/>
            </a:defRPr>
          </a:lvl5pPr>
          <a:lvl6pPr marL="2286000" algn="l" defTabSz="914400" rtl="0" eaLnBrk="1" latinLnBrk="0" hangingPunct="1">
            <a:defRPr sz="7800" kern="1200">
              <a:solidFill>
                <a:schemeClr val="tx1"/>
              </a:solidFill>
              <a:latin typeface="Arial" charset="0"/>
              <a:ea typeface="+mn-ea"/>
              <a:cs typeface="+mn-cs"/>
            </a:defRPr>
          </a:lvl6pPr>
          <a:lvl7pPr marL="2743200" algn="l" defTabSz="914400" rtl="0" eaLnBrk="1" latinLnBrk="0" hangingPunct="1">
            <a:defRPr sz="7800" kern="1200">
              <a:solidFill>
                <a:schemeClr val="tx1"/>
              </a:solidFill>
              <a:latin typeface="Arial" charset="0"/>
              <a:ea typeface="+mn-ea"/>
              <a:cs typeface="+mn-cs"/>
            </a:defRPr>
          </a:lvl7pPr>
          <a:lvl8pPr marL="3200400" algn="l" defTabSz="914400" rtl="0" eaLnBrk="1" latinLnBrk="0" hangingPunct="1">
            <a:defRPr sz="7800" kern="1200">
              <a:solidFill>
                <a:schemeClr val="tx1"/>
              </a:solidFill>
              <a:latin typeface="Arial" charset="0"/>
              <a:ea typeface="+mn-ea"/>
              <a:cs typeface="+mn-cs"/>
            </a:defRPr>
          </a:lvl8pPr>
          <a:lvl9pPr marL="3657600" algn="l" defTabSz="914400" rtl="0" eaLnBrk="1" latinLnBrk="0" hangingPunct="1">
            <a:defRPr sz="7800" kern="1200">
              <a:solidFill>
                <a:schemeClr val="tx1"/>
              </a:solidFill>
              <a:latin typeface="Arial" charset="0"/>
              <a:ea typeface="+mn-ea"/>
              <a:cs typeface="+mn-cs"/>
            </a:defRPr>
          </a:lvl9pPr>
        </a:lstStyle>
        <a:p xmlns:a="http://schemas.openxmlformats.org/drawingml/2006/main">
          <a:r>
            <a:rPr lang="en-US" sz="4000" dirty="0" smtClean="0"/>
            <a:t>*</a:t>
          </a:r>
          <a:endParaRPr lang="en-US" sz="4000" dirty="0"/>
        </a:p>
      </cdr:txBody>
    </cdr:sp>
  </cdr:relSizeAnchor>
</c:userShapes>
</file>

<file path=ppt/drawings/drawing2.xml><?xml version="1.0" encoding="utf-8"?>
<c:userShapes xmlns:c="http://schemas.openxmlformats.org/drawingml/2006/chart">
  <cdr:relSizeAnchor xmlns:cdr="http://schemas.openxmlformats.org/drawingml/2006/chartDrawing">
    <cdr:from>
      <cdr:x>0.61674</cdr:x>
      <cdr:y>0.32273</cdr:y>
    </cdr:from>
    <cdr:to>
      <cdr:x>0.73932</cdr:x>
      <cdr:y>0.68321</cdr:y>
    </cdr:to>
    <cdr:sp macro="" textlink="">
      <cdr:nvSpPr>
        <cdr:cNvPr id="2" name="TextBox 1"/>
        <cdr:cNvSpPr txBox="1"/>
      </cdr:nvSpPr>
      <cdr:spPr>
        <a:xfrm xmlns:a="http://schemas.openxmlformats.org/drawingml/2006/main">
          <a:off x="7571692" y="1810253"/>
          <a:ext cx="1504920" cy="202197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800" b="1" dirty="0" smtClean="0">
              <a:solidFill>
                <a:schemeClr val="bg1"/>
              </a:solidFill>
              <a:latin typeface="Arial Narrow" pitchFamily="34" charset="0"/>
            </a:rPr>
            <a:t>t</a:t>
          </a:r>
          <a:r>
            <a:rPr lang="en-US" sz="2800" b="1" baseline="0" dirty="0" smtClean="0">
              <a:solidFill>
                <a:schemeClr val="bg1"/>
              </a:solidFill>
              <a:latin typeface="Arial Narrow" pitchFamily="34" charset="0"/>
            </a:rPr>
            <a:t> = 5.67, </a:t>
          </a:r>
        </a:p>
        <a:p xmlns:a="http://schemas.openxmlformats.org/drawingml/2006/main">
          <a:pPr algn="l"/>
          <a:r>
            <a:rPr lang="en-US" sz="2800" b="1" i="1" baseline="0" dirty="0" smtClean="0">
              <a:solidFill>
                <a:schemeClr val="bg1"/>
              </a:solidFill>
              <a:latin typeface="Arial Narrow" pitchFamily="34" charset="0"/>
            </a:rPr>
            <a:t>p</a:t>
          </a:r>
          <a:r>
            <a:rPr lang="en-US" sz="2800" b="1" baseline="0" dirty="0" smtClean="0">
              <a:solidFill>
                <a:schemeClr val="bg1"/>
              </a:solidFill>
              <a:latin typeface="Arial Narrow" pitchFamily="34" charset="0"/>
            </a:rPr>
            <a:t> </a:t>
          </a:r>
          <a:r>
            <a:rPr lang="en-US" sz="2800" b="1" dirty="0">
              <a:solidFill>
                <a:schemeClr val="bg1"/>
              </a:solidFill>
              <a:latin typeface="Arial Narrow" pitchFamily="34" charset="0"/>
            </a:rPr>
            <a:t>&lt;</a:t>
          </a:r>
          <a:r>
            <a:rPr lang="en-US" sz="2800" b="1" baseline="0" dirty="0" smtClean="0">
              <a:solidFill>
                <a:schemeClr val="bg1"/>
              </a:solidFill>
              <a:latin typeface="Arial Narrow" pitchFamily="34" charset="0"/>
            </a:rPr>
            <a:t> .001</a:t>
          </a:r>
          <a:endParaRPr lang="en-US" sz="2800" b="1" baseline="0" dirty="0">
            <a:solidFill>
              <a:schemeClr val="bg1"/>
            </a:solidFill>
            <a:latin typeface="Arial Narrow" pitchFamily="34" charset="0"/>
          </a:endParaRPr>
        </a:p>
      </cdr:txBody>
    </cdr:sp>
  </cdr:relSizeAnchor>
  <cdr:relSizeAnchor xmlns:cdr="http://schemas.openxmlformats.org/drawingml/2006/chartDrawing">
    <cdr:from>
      <cdr:x>0.29399</cdr:x>
      <cdr:y>0.33876</cdr:y>
    </cdr:from>
    <cdr:to>
      <cdr:x>0.41657</cdr:x>
      <cdr:y>0.69924</cdr:y>
    </cdr:to>
    <cdr:sp macro="" textlink="">
      <cdr:nvSpPr>
        <cdr:cNvPr id="3" name="TextBox 1"/>
        <cdr:cNvSpPr txBox="1"/>
      </cdr:nvSpPr>
      <cdr:spPr>
        <a:xfrm xmlns:a="http://schemas.openxmlformats.org/drawingml/2006/main">
          <a:off x="3609292" y="1900161"/>
          <a:ext cx="1504919" cy="202197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800" b="1" dirty="0" smtClean="0">
              <a:solidFill>
                <a:schemeClr val="tx1"/>
              </a:solidFill>
              <a:latin typeface="Arial Narrow" pitchFamily="34" charset="0"/>
            </a:rPr>
            <a:t>t</a:t>
          </a:r>
          <a:r>
            <a:rPr lang="en-US" sz="2800" b="1" baseline="0" dirty="0" smtClean="0">
              <a:solidFill>
                <a:schemeClr val="tx1"/>
              </a:solidFill>
              <a:latin typeface="Arial Narrow" pitchFamily="34" charset="0"/>
            </a:rPr>
            <a:t> = </a:t>
          </a:r>
          <a:r>
            <a:rPr lang="en-US" sz="2800" b="1" dirty="0" smtClean="0">
              <a:solidFill>
                <a:schemeClr val="tx1"/>
              </a:solidFill>
              <a:latin typeface="Arial Narrow" pitchFamily="34" charset="0"/>
            </a:rPr>
            <a:t>1.25</a:t>
          </a:r>
          <a:r>
            <a:rPr lang="en-US" sz="2800" b="1" baseline="0" dirty="0" smtClean="0">
              <a:solidFill>
                <a:schemeClr val="tx1"/>
              </a:solidFill>
              <a:latin typeface="Arial Narrow" pitchFamily="34" charset="0"/>
            </a:rPr>
            <a:t>, </a:t>
          </a:r>
        </a:p>
        <a:p xmlns:a="http://schemas.openxmlformats.org/drawingml/2006/main">
          <a:pPr algn="l"/>
          <a:r>
            <a:rPr lang="en-US" sz="2800" b="1" i="1" baseline="0" dirty="0" smtClean="0">
              <a:solidFill>
                <a:schemeClr val="tx1"/>
              </a:solidFill>
              <a:latin typeface="Arial Narrow" pitchFamily="34" charset="0"/>
            </a:rPr>
            <a:t>p</a:t>
          </a:r>
          <a:r>
            <a:rPr lang="en-US" sz="2800" b="1" baseline="0" dirty="0" smtClean="0">
              <a:solidFill>
                <a:schemeClr val="tx1"/>
              </a:solidFill>
              <a:latin typeface="Arial Narrow" pitchFamily="34" charset="0"/>
            </a:rPr>
            <a:t> </a:t>
          </a:r>
          <a:r>
            <a:rPr lang="en-US" sz="2800" b="1" dirty="0">
              <a:solidFill>
                <a:schemeClr val="tx1"/>
              </a:solidFill>
              <a:latin typeface="Arial Narrow" pitchFamily="34" charset="0"/>
            </a:rPr>
            <a:t>=</a:t>
          </a:r>
          <a:r>
            <a:rPr lang="en-US" sz="2800" b="1" baseline="0" dirty="0" smtClean="0">
              <a:solidFill>
                <a:schemeClr val="tx1"/>
              </a:solidFill>
              <a:latin typeface="Arial Narrow" pitchFamily="34" charset="0"/>
            </a:rPr>
            <a:t> .</a:t>
          </a:r>
          <a:r>
            <a:rPr lang="en-US" sz="2800" b="1" dirty="0" smtClean="0">
              <a:solidFill>
                <a:schemeClr val="tx1"/>
              </a:solidFill>
              <a:latin typeface="Arial Narrow" pitchFamily="34" charset="0"/>
            </a:rPr>
            <a:t>220</a:t>
          </a:r>
          <a:endParaRPr lang="en-US" sz="2800" b="1" baseline="0" dirty="0">
            <a:solidFill>
              <a:schemeClr val="tx1"/>
            </a:solidFill>
            <a:latin typeface="Arial Narrow" pitchFamily="34" charset="0"/>
          </a:endParaRPr>
        </a:p>
      </cdr:txBody>
    </cdr:sp>
  </cdr:relSizeAnchor>
  <cdr:relSizeAnchor xmlns:cdr="http://schemas.openxmlformats.org/drawingml/2006/chartDrawing">
    <cdr:from>
      <cdr:x>0.65398</cdr:x>
      <cdr:y>0.22589</cdr:y>
    </cdr:from>
    <cdr:to>
      <cdr:x>0.70363</cdr:x>
      <cdr:y>0.35209</cdr:y>
    </cdr:to>
    <cdr:sp macro="" textlink="">
      <cdr:nvSpPr>
        <cdr:cNvPr id="4" name="Rectangle 3"/>
        <cdr:cNvSpPr/>
      </cdr:nvSpPr>
      <cdr:spPr>
        <a:xfrm xmlns:a="http://schemas.openxmlformats.org/drawingml/2006/main">
          <a:off x="8028892" y="1267029"/>
          <a:ext cx="609600" cy="707886"/>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algn="l" rtl="0" eaLnBrk="0" fontAlgn="base" hangingPunct="0">
            <a:spcBef>
              <a:spcPct val="0"/>
            </a:spcBef>
            <a:spcAft>
              <a:spcPct val="0"/>
            </a:spcAft>
            <a:defRPr sz="7800" kern="1200">
              <a:solidFill>
                <a:schemeClr val="tx1"/>
              </a:solidFill>
              <a:latin typeface="Arial" charset="0"/>
              <a:ea typeface="+mn-ea"/>
              <a:cs typeface="+mn-cs"/>
            </a:defRPr>
          </a:lvl1pPr>
          <a:lvl2pPr marL="457200" algn="l" rtl="0" eaLnBrk="0" fontAlgn="base" hangingPunct="0">
            <a:spcBef>
              <a:spcPct val="0"/>
            </a:spcBef>
            <a:spcAft>
              <a:spcPct val="0"/>
            </a:spcAft>
            <a:defRPr sz="7800" kern="1200">
              <a:solidFill>
                <a:schemeClr val="tx1"/>
              </a:solidFill>
              <a:latin typeface="Arial" charset="0"/>
              <a:ea typeface="+mn-ea"/>
              <a:cs typeface="+mn-cs"/>
            </a:defRPr>
          </a:lvl2pPr>
          <a:lvl3pPr marL="914400" algn="l" rtl="0" eaLnBrk="0" fontAlgn="base" hangingPunct="0">
            <a:spcBef>
              <a:spcPct val="0"/>
            </a:spcBef>
            <a:spcAft>
              <a:spcPct val="0"/>
            </a:spcAft>
            <a:defRPr sz="7800" kern="1200">
              <a:solidFill>
                <a:schemeClr val="tx1"/>
              </a:solidFill>
              <a:latin typeface="Arial" charset="0"/>
              <a:ea typeface="+mn-ea"/>
              <a:cs typeface="+mn-cs"/>
            </a:defRPr>
          </a:lvl3pPr>
          <a:lvl4pPr marL="1371600" algn="l" rtl="0" eaLnBrk="0" fontAlgn="base" hangingPunct="0">
            <a:spcBef>
              <a:spcPct val="0"/>
            </a:spcBef>
            <a:spcAft>
              <a:spcPct val="0"/>
            </a:spcAft>
            <a:defRPr sz="7800" kern="1200">
              <a:solidFill>
                <a:schemeClr val="tx1"/>
              </a:solidFill>
              <a:latin typeface="Arial" charset="0"/>
              <a:ea typeface="+mn-ea"/>
              <a:cs typeface="+mn-cs"/>
            </a:defRPr>
          </a:lvl4pPr>
          <a:lvl5pPr marL="1828800" algn="l" rtl="0" eaLnBrk="0" fontAlgn="base" hangingPunct="0">
            <a:spcBef>
              <a:spcPct val="0"/>
            </a:spcBef>
            <a:spcAft>
              <a:spcPct val="0"/>
            </a:spcAft>
            <a:defRPr sz="7800" kern="1200">
              <a:solidFill>
                <a:schemeClr val="tx1"/>
              </a:solidFill>
              <a:latin typeface="Arial" charset="0"/>
              <a:ea typeface="+mn-ea"/>
              <a:cs typeface="+mn-cs"/>
            </a:defRPr>
          </a:lvl5pPr>
          <a:lvl6pPr marL="2286000" algn="l" defTabSz="914400" rtl="0" eaLnBrk="1" latinLnBrk="0" hangingPunct="1">
            <a:defRPr sz="7800" kern="1200">
              <a:solidFill>
                <a:schemeClr val="tx1"/>
              </a:solidFill>
              <a:latin typeface="Arial" charset="0"/>
              <a:ea typeface="+mn-ea"/>
              <a:cs typeface="+mn-cs"/>
            </a:defRPr>
          </a:lvl6pPr>
          <a:lvl7pPr marL="2743200" algn="l" defTabSz="914400" rtl="0" eaLnBrk="1" latinLnBrk="0" hangingPunct="1">
            <a:defRPr sz="7800" kern="1200">
              <a:solidFill>
                <a:schemeClr val="tx1"/>
              </a:solidFill>
              <a:latin typeface="Arial" charset="0"/>
              <a:ea typeface="+mn-ea"/>
              <a:cs typeface="+mn-cs"/>
            </a:defRPr>
          </a:lvl7pPr>
          <a:lvl8pPr marL="3200400" algn="l" defTabSz="914400" rtl="0" eaLnBrk="1" latinLnBrk="0" hangingPunct="1">
            <a:defRPr sz="7800" kern="1200">
              <a:solidFill>
                <a:schemeClr val="tx1"/>
              </a:solidFill>
              <a:latin typeface="Arial" charset="0"/>
              <a:ea typeface="+mn-ea"/>
              <a:cs typeface="+mn-cs"/>
            </a:defRPr>
          </a:lvl8pPr>
          <a:lvl9pPr marL="3657600" algn="l" defTabSz="914400" rtl="0" eaLnBrk="1" latinLnBrk="0" hangingPunct="1">
            <a:defRPr sz="7800" kern="1200">
              <a:solidFill>
                <a:schemeClr val="tx1"/>
              </a:solidFill>
              <a:latin typeface="Arial" charset="0"/>
              <a:ea typeface="+mn-ea"/>
              <a:cs typeface="+mn-cs"/>
            </a:defRPr>
          </a:lvl9pPr>
        </a:lstStyle>
        <a:p xmlns:a="http://schemas.openxmlformats.org/drawingml/2006/main">
          <a:r>
            <a:rPr lang="en-US" sz="4000" dirty="0" smtClean="0"/>
            <a:t>*</a:t>
          </a:r>
          <a:endParaRPr lang="en-US" sz="4000" dirty="0"/>
        </a:p>
      </cdr:txBody>
    </cdr:sp>
  </cdr:relSizeAnchor>
</c:userShapes>
</file>

<file path=ppt/drawings/drawing3.xml><?xml version="1.0" encoding="utf-8"?>
<c:userShapes xmlns:c="http://schemas.openxmlformats.org/drawingml/2006/chart">
  <cdr:relSizeAnchor xmlns:cdr="http://schemas.openxmlformats.org/drawingml/2006/chartDrawing">
    <cdr:from>
      <cdr:x>0.25478</cdr:x>
      <cdr:y>0.26114</cdr:y>
    </cdr:from>
    <cdr:to>
      <cdr:x>0.3758</cdr:x>
      <cdr:y>0.61729</cdr:y>
    </cdr:to>
    <cdr:sp macro="" textlink="">
      <cdr:nvSpPr>
        <cdr:cNvPr id="2" name="TextBox 1"/>
        <cdr:cNvSpPr txBox="1"/>
      </cdr:nvSpPr>
      <cdr:spPr>
        <a:xfrm xmlns:a="http://schemas.openxmlformats.org/drawingml/2006/main">
          <a:off x="3048000" y="1340927"/>
          <a:ext cx="1447800" cy="18287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2800" b="1" dirty="0" smtClean="0">
              <a:solidFill>
                <a:schemeClr val="bg1"/>
              </a:solidFill>
              <a:latin typeface="Arial Narrow" pitchFamily="34" charset="0"/>
            </a:rPr>
            <a:t>t</a:t>
          </a:r>
          <a:r>
            <a:rPr lang="en-US" sz="2800" b="1" baseline="0" dirty="0" smtClean="0">
              <a:solidFill>
                <a:schemeClr val="bg1"/>
              </a:solidFill>
              <a:latin typeface="Arial Narrow" pitchFamily="34" charset="0"/>
            </a:rPr>
            <a:t> = </a:t>
          </a:r>
          <a:r>
            <a:rPr lang="en-US" sz="2800" b="1" dirty="0" smtClean="0">
              <a:solidFill>
                <a:schemeClr val="bg1"/>
              </a:solidFill>
              <a:latin typeface="Arial Narrow" pitchFamily="34" charset="0"/>
            </a:rPr>
            <a:t>9.55</a:t>
          </a:r>
          <a:r>
            <a:rPr lang="en-US" sz="2800" b="1" baseline="0" dirty="0" smtClean="0">
              <a:solidFill>
                <a:schemeClr val="bg1"/>
              </a:solidFill>
              <a:latin typeface="Arial Narrow" pitchFamily="34" charset="0"/>
            </a:rPr>
            <a:t>, </a:t>
          </a:r>
        </a:p>
        <a:p xmlns:a="http://schemas.openxmlformats.org/drawingml/2006/main">
          <a:pPr algn="l"/>
          <a:r>
            <a:rPr lang="en-US" sz="2800" b="1" i="1" baseline="0" dirty="0" smtClean="0">
              <a:solidFill>
                <a:schemeClr val="bg1"/>
              </a:solidFill>
              <a:latin typeface="Arial Narrow" pitchFamily="34" charset="0"/>
            </a:rPr>
            <a:t>p</a:t>
          </a:r>
          <a:r>
            <a:rPr lang="en-US" sz="2800" b="1" baseline="0" dirty="0" smtClean="0">
              <a:solidFill>
                <a:schemeClr val="bg1"/>
              </a:solidFill>
              <a:latin typeface="Arial Narrow" pitchFamily="34" charset="0"/>
            </a:rPr>
            <a:t> &lt; .001</a:t>
          </a:r>
          <a:endParaRPr lang="en-US" sz="2800" b="1" baseline="0" dirty="0">
            <a:solidFill>
              <a:schemeClr val="bg1"/>
            </a:solidFill>
            <a:latin typeface="Arial Narrow" pitchFamily="34" charset="0"/>
          </a:endParaRPr>
        </a:p>
      </cdr:txBody>
    </cdr:sp>
  </cdr:relSizeAnchor>
  <cdr:relSizeAnchor xmlns:cdr="http://schemas.openxmlformats.org/drawingml/2006/chartDrawing">
    <cdr:from>
      <cdr:x>0.47374</cdr:x>
      <cdr:y>0.26342</cdr:y>
    </cdr:from>
    <cdr:to>
      <cdr:x>0.59476</cdr:x>
      <cdr:y>0.61957</cdr:y>
    </cdr:to>
    <cdr:sp macro="" textlink="">
      <cdr:nvSpPr>
        <cdr:cNvPr id="3" name="TextBox 1"/>
        <cdr:cNvSpPr txBox="1"/>
      </cdr:nvSpPr>
      <cdr:spPr>
        <a:xfrm xmlns:a="http://schemas.openxmlformats.org/drawingml/2006/main">
          <a:off x="6563588" y="1525489"/>
          <a:ext cx="1676721" cy="20625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800" b="1" dirty="0" smtClean="0">
              <a:solidFill>
                <a:schemeClr val="tx1"/>
              </a:solidFill>
              <a:latin typeface="Arial Narrow" pitchFamily="34" charset="0"/>
            </a:rPr>
            <a:t>t</a:t>
          </a:r>
          <a:r>
            <a:rPr lang="en-US" sz="2800" b="1" baseline="0" dirty="0" smtClean="0">
              <a:solidFill>
                <a:schemeClr val="tx1"/>
              </a:solidFill>
              <a:latin typeface="Arial Narrow" pitchFamily="34" charset="0"/>
            </a:rPr>
            <a:t> = </a:t>
          </a:r>
          <a:r>
            <a:rPr lang="en-US" sz="2800" b="1" dirty="0">
              <a:solidFill>
                <a:schemeClr val="tx1"/>
              </a:solidFill>
              <a:latin typeface="Arial Narrow" pitchFamily="34" charset="0"/>
            </a:rPr>
            <a:t>3</a:t>
          </a:r>
          <a:r>
            <a:rPr lang="en-US" sz="2800" b="1" dirty="0" smtClean="0">
              <a:solidFill>
                <a:schemeClr val="tx1"/>
              </a:solidFill>
              <a:latin typeface="Arial Narrow" pitchFamily="34" charset="0"/>
            </a:rPr>
            <a:t>.14</a:t>
          </a:r>
          <a:r>
            <a:rPr lang="en-US" sz="2800" b="1" baseline="0" dirty="0" smtClean="0">
              <a:solidFill>
                <a:schemeClr val="tx1"/>
              </a:solidFill>
              <a:latin typeface="Arial Narrow" pitchFamily="34" charset="0"/>
            </a:rPr>
            <a:t>, </a:t>
          </a:r>
        </a:p>
        <a:p xmlns:a="http://schemas.openxmlformats.org/drawingml/2006/main">
          <a:pPr algn="l"/>
          <a:r>
            <a:rPr lang="en-US" sz="2800" b="1" i="1" baseline="0" dirty="0" smtClean="0">
              <a:solidFill>
                <a:schemeClr val="tx1"/>
              </a:solidFill>
              <a:latin typeface="Arial Narrow" pitchFamily="34" charset="0"/>
            </a:rPr>
            <a:t>p</a:t>
          </a:r>
          <a:r>
            <a:rPr lang="en-US" sz="2800" b="1" baseline="0" dirty="0" smtClean="0">
              <a:solidFill>
                <a:schemeClr val="tx1"/>
              </a:solidFill>
              <a:latin typeface="Arial Narrow" pitchFamily="34" charset="0"/>
            </a:rPr>
            <a:t> &lt; .004</a:t>
          </a:r>
          <a:endParaRPr lang="en-US" sz="2800" b="1" baseline="0" dirty="0">
            <a:solidFill>
              <a:schemeClr val="tx1"/>
            </a:solidFill>
            <a:latin typeface="Arial Narrow" pitchFamily="34" charset="0"/>
          </a:endParaRPr>
        </a:p>
      </cdr:txBody>
    </cdr:sp>
  </cdr:relSizeAnchor>
  <cdr:relSizeAnchor xmlns:cdr="http://schemas.openxmlformats.org/drawingml/2006/chartDrawing">
    <cdr:from>
      <cdr:x>0.67744</cdr:x>
      <cdr:y>0.26901</cdr:y>
    </cdr:from>
    <cdr:to>
      <cdr:x>0.79846</cdr:x>
      <cdr:y>0.62516</cdr:y>
    </cdr:to>
    <cdr:sp macro="" textlink="">
      <cdr:nvSpPr>
        <cdr:cNvPr id="4" name="TextBox 1"/>
        <cdr:cNvSpPr txBox="1"/>
      </cdr:nvSpPr>
      <cdr:spPr>
        <a:xfrm xmlns:a="http://schemas.openxmlformats.org/drawingml/2006/main">
          <a:off x="9385933" y="1557893"/>
          <a:ext cx="1676721" cy="20625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800" b="1" dirty="0" smtClean="0">
              <a:solidFill>
                <a:schemeClr val="tx1"/>
              </a:solidFill>
              <a:latin typeface="Arial Narrow" pitchFamily="34" charset="0"/>
            </a:rPr>
            <a:t>t</a:t>
          </a:r>
          <a:r>
            <a:rPr lang="en-US" sz="2800" b="1" baseline="0" dirty="0" smtClean="0">
              <a:solidFill>
                <a:schemeClr val="tx1"/>
              </a:solidFill>
              <a:latin typeface="Arial Narrow" pitchFamily="34" charset="0"/>
            </a:rPr>
            <a:t> = </a:t>
          </a:r>
          <a:r>
            <a:rPr lang="en-US" sz="2800" b="1" dirty="0" smtClean="0">
              <a:solidFill>
                <a:schemeClr val="tx1"/>
              </a:solidFill>
              <a:latin typeface="Arial Narrow" pitchFamily="34" charset="0"/>
            </a:rPr>
            <a:t>1.69</a:t>
          </a:r>
          <a:r>
            <a:rPr lang="en-US" sz="2800" b="1" baseline="0" dirty="0" smtClean="0">
              <a:solidFill>
                <a:schemeClr val="tx1"/>
              </a:solidFill>
              <a:latin typeface="Arial Narrow" pitchFamily="34" charset="0"/>
            </a:rPr>
            <a:t>, </a:t>
          </a:r>
        </a:p>
        <a:p xmlns:a="http://schemas.openxmlformats.org/drawingml/2006/main">
          <a:pPr algn="l"/>
          <a:r>
            <a:rPr lang="en-US" sz="2800" b="1" i="1" baseline="0" dirty="0" smtClean="0">
              <a:solidFill>
                <a:schemeClr val="tx1"/>
              </a:solidFill>
              <a:latin typeface="Arial Narrow" pitchFamily="34" charset="0"/>
            </a:rPr>
            <a:t>p</a:t>
          </a:r>
          <a:r>
            <a:rPr lang="en-US" sz="2800" b="1" baseline="0" dirty="0" smtClean="0">
              <a:solidFill>
                <a:schemeClr val="tx1"/>
              </a:solidFill>
              <a:latin typeface="Arial Narrow" pitchFamily="34" charset="0"/>
            </a:rPr>
            <a:t> = .</a:t>
          </a:r>
          <a:r>
            <a:rPr lang="en-US" sz="2800" b="1" dirty="0" smtClean="0">
              <a:solidFill>
                <a:schemeClr val="tx1"/>
              </a:solidFill>
              <a:latin typeface="Arial Narrow" pitchFamily="34" charset="0"/>
            </a:rPr>
            <a:t>100</a:t>
          </a:r>
          <a:endParaRPr lang="en-US" sz="2800" b="1" baseline="0" dirty="0">
            <a:solidFill>
              <a:schemeClr val="tx1"/>
            </a:solidFill>
            <a:latin typeface="Arial Narrow" pitchFamily="34" charset="0"/>
          </a:endParaRPr>
        </a:p>
      </cdr:txBody>
    </cdr:sp>
  </cdr:relSizeAnchor>
  <cdr:relSizeAnchor xmlns:cdr="http://schemas.openxmlformats.org/drawingml/2006/chartDrawing">
    <cdr:from>
      <cdr:x>0.29795</cdr:x>
      <cdr:y>0.18352</cdr:y>
    </cdr:from>
    <cdr:to>
      <cdr:x>0.33095</cdr:x>
      <cdr:y>0.26178</cdr:y>
    </cdr:to>
    <cdr:sp macro="" textlink="">
      <cdr:nvSpPr>
        <cdr:cNvPr id="5" name="TextBox 4"/>
        <cdr:cNvSpPr txBox="1"/>
      </cdr:nvSpPr>
      <cdr:spPr>
        <a:xfrm xmlns:a="http://schemas.openxmlformats.org/drawingml/2006/main">
          <a:off x="4128133" y="1062814"/>
          <a:ext cx="457200" cy="4532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40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675438" cy="508000"/>
          </a:xfrm>
          <a:prstGeom prst="rect">
            <a:avLst/>
          </a:prstGeom>
        </p:spPr>
        <p:txBody>
          <a:bodyPr vert="horz" wrap="square" lIns="31184" tIns="15592" rIns="31184" bIns="15592" numCol="1" anchor="t" anchorCtr="0" compatLnSpc="1">
            <a:prstTxWarp prst="textNoShape">
              <a:avLst/>
            </a:prstTxWarp>
          </a:bodyPr>
          <a:lstStyle>
            <a:lvl1pPr eaLnBrk="1" hangingPunct="1">
              <a:defRPr sz="400"/>
            </a:lvl1pPr>
          </a:lstStyle>
          <a:p>
            <a:endParaRPr lang="en-US"/>
          </a:p>
        </p:txBody>
      </p:sp>
      <p:sp>
        <p:nvSpPr>
          <p:cNvPr id="3" name="Date Placeholder 2"/>
          <p:cNvSpPr>
            <a:spLocks noGrp="1"/>
          </p:cNvSpPr>
          <p:nvPr>
            <p:ph type="dt" idx="1"/>
          </p:nvPr>
        </p:nvSpPr>
        <p:spPr>
          <a:xfrm>
            <a:off x="8726488" y="0"/>
            <a:ext cx="6675437" cy="508000"/>
          </a:xfrm>
          <a:prstGeom prst="rect">
            <a:avLst/>
          </a:prstGeom>
        </p:spPr>
        <p:txBody>
          <a:bodyPr vert="horz" wrap="square" lIns="31184" tIns="15592" rIns="31184" bIns="15592" numCol="1" anchor="t" anchorCtr="0" compatLnSpc="1">
            <a:prstTxWarp prst="textNoShape">
              <a:avLst/>
            </a:prstTxWarp>
          </a:bodyPr>
          <a:lstStyle>
            <a:lvl1pPr algn="r" eaLnBrk="1" hangingPunct="1">
              <a:defRPr sz="400"/>
            </a:lvl1pPr>
          </a:lstStyle>
          <a:p>
            <a:fld id="{87851777-A8D0-40B4-A997-187DDC8CF482}" type="datetimeFigureOut">
              <a:rPr lang="en-US"/>
              <a:pPr/>
              <a:t>6/11/16</a:t>
            </a:fld>
            <a:endParaRPr lang="en-US"/>
          </a:p>
        </p:txBody>
      </p:sp>
      <p:sp>
        <p:nvSpPr>
          <p:cNvPr id="4" name="Slide Image Placeholder 3"/>
          <p:cNvSpPr>
            <a:spLocks noGrp="1" noRot="1" noChangeAspect="1"/>
          </p:cNvSpPr>
          <p:nvPr>
            <p:ph type="sldImg" idx="2"/>
          </p:nvPr>
        </p:nvSpPr>
        <p:spPr>
          <a:xfrm>
            <a:off x="5162550" y="762000"/>
            <a:ext cx="5080000" cy="3810000"/>
          </a:xfrm>
          <a:prstGeom prst="rect">
            <a:avLst/>
          </a:prstGeom>
          <a:noFill/>
          <a:ln w="12700">
            <a:solidFill>
              <a:prstClr val="black"/>
            </a:solidFill>
          </a:ln>
        </p:spPr>
        <p:txBody>
          <a:bodyPr vert="horz" lIns="31184" tIns="15592" rIns="31184" bIns="15592" rtlCol="0" anchor="ctr"/>
          <a:lstStyle/>
          <a:p>
            <a:pPr lvl="0"/>
            <a:endParaRPr lang="en-US" noProof="0" smtClean="0"/>
          </a:p>
        </p:txBody>
      </p:sp>
      <p:sp>
        <p:nvSpPr>
          <p:cNvPr id="5" name="Notes Placeholder 4"/>
          <p:cNvSpPr>
            <a:spLocks noGrp="1"/>
          </p:cNvSpPr>
          <p:nvPr>
            <p:ph type="body" sz="quarter" idx="3"/>
          </p:nvPr>
        </p:nvSpPr>
        <p:spPr>
          <a:xfrm>
            <a:off x="1539875" y="4826000"/>
            <a:ext cx="12325350" cy="4572000"/>
          </a:xfrm>
          <a:prstGeom prst="rect">
            <a:avLst/>
          </a:prstGeom>
        </p:spPr>
        <p:txBody>
          <a:bodyPr vert="horz" lIns="31184" tIns="15592" rIns="31184" bIns="1559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650413"/>
            <a:ext cx="6675438" cy="508000"/>
          </a:xfrm>
          <a:prstGeom prst="rect">
            <a:avLst/>
          </a:prstGeom>
        </p:spPr>
        <p:txBody>
          <a:bodyPr vert="horz" wrap="square" lIns="31184" tIns="15592" rIns="31184" bIns="15592" numCol="1" anchor="b" anchorCtr="0" compatLnSpc="1">
            <a:prstTxWarp prst="textNoShape">
              <a:avLst/>
            </a:prstTxWarp>
          </a:bodyPr>
          <a:lstStyle>
            <a:lvl1pPr eaLnBrk="1" hangingPunct="1">
              <a:defRPr sz="400"/>
            </a:lvl1pPr>
          </a:lstStyle>
          <a:p>
            <a:endParaRPr lang="en-US"/>
          </a:p>
        </p:txBody>
      </p:sp>
      <p:sp>
        <p:nvSpPr>
          <p:cNvPr id="7" name="Slide Number Placeholder 6"/>
          <p:cNvSpPr>
            <a:spLocks noGrp="1"/>
          </p:cNvSpPr>
          <p:nvPr>
            <p:ph type="sldNum" sz="quarter" idx="5"/>
          </p:nvPr>
        </p:nvSpPr>
        <p:spPr>
          <a:xfrm>
            <a:off x="8726488" y="9650413"/>
            <a:ext cx="6675437" cy="508000"/>
          </a:xfrm>
          <a:prstGeom prst="rect">
            <a:avLst/>
          </a:prstGeom>
        </p:spPr>
        <p:txBody>
          <a:bodyPr vert="horz" wrap="square" lIns="31184" tIns="15592" rIns="31184" bIns="15592" numCol="1" anchor="b" anchorCtr="0" compatLnSpc="1">
            <a:prstTxWarp prst="textNoShape">
              <a:avLst/>
            </a:prstTxWarp>
          </a:bodyPr>
          <a:lstStyle>
            <a:lvl1pPr algn="r" eaLnBrk="1" hangingPunct="1">
              <a:defRPr sz="400"/>
            </a:lvl1pPr>
          </a:lstStyle>
          <a:p>
            <a:fld id="{3C6D342A-D95B-4E69-AD22-0C8958EE5165}" type="slidenum">
              <a:rPr lang="en-US" altLang="en-US"/>
              <a:pPr/>
              <a:t>‹#›</a:t>
            </a:fld>
            <a:endParaRPr lang="en-US" altLang="en-US"/>
          </a:p>
        </p:txBody>
      </p:sp>
    </p:spTree>
    <p:extLst>
      <p:ext uri="{BB962C8B-B14F-4D97-AF65-F5344CB8AC3E}">
        <p14:creationId xmlns:p14="http://schemas.microsoft.com/office/powerpoint/2010/main" val="2706202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800">
                <a:solidFill>
                  <a:schemeClr val="tx1"/>
                </a:solidFill>
                <a:latin typeface="Arial" charset="0"/>
              </a:defRPr>
            </a:lvl1pPr>
            <a:lvl2pPr marL="742950" indent="-285750">
              <a:defRPr sz="7800">
                <a:solidFill>
                  <a:schemeClr val="tx1"/>
                </a:solidFill>
                <a:latin typeface="Arial" charset="0"/>
              </a:defRPr>
            </a:lvl2pPr>
            <a:lvl3pPr marL="1143000" indent="-228600">
              <a:defRPr sz="7800">
                <a:solidFill>
                  <a:schemeClr val="tx1"/>
                </a:solidFill>
                <a:latin typeface="Arial" charset="0"/>
              </a:defRPr>
            </a:lvl3pPr>
            <a:lvl4pPr marL="1600200" indent="-228600">
              <a:defRPr sz="7800">
                <a:solidFill>
                  <a:schemeClr val="tx1"/>
                </a:solidFill>
                <a:latin typeface="Arial" charset="0"/>
              </a:defRPr>
            </a:lvl4pPr>
            <a:lvl5pPr marL="2057400" indent="-228600">
              <a:defRPr sz="7800">
                <a:solidFill>
                  <a:schemeClr val="tx1"/>
                </a:solidFill>
                <a:latin typeface="Arial" charset="0"/>
              </a:defRPr>
            </a:lvl5pPr>
            <a:lvl6pPr marL="2514600" indent="-228600" eaLnBrk="0" fontAlgn="base" hangingPunct="0">
              <a:spcBef>
                <a:spcPct val="0"/>
              </a:spcBef>
              <a:spcAft>
                <a:spcPct val="0"/>
              </a:spcAft>
              <a:defRPr sz="7800">
                <a:solidFill>
                  <a:schemeClr val="tx1"/>
                </a:solidFill>
                <a:latin typeface="Arial" charset="0"/>
              </a:defRPr>
            </a:lvl6pPr>
            <a:lvl7pPr marL="2971800" indent="-228600" eaLnBrk="0" fontAlgn="base" hangingPunct="0">
              <a:spcBef>
                <a:spcPct val="0"/>
              </a:spcBef>
              <a:spcAft>
                <a:spcPct val="0"/>
              </a:spcAft>
              <a:defRPr sz="7800">
                <a:solidFill>
                  <a:schemeClr val="tx1"/>
                </a:solidFill>
                <a:latin typeface="Arial" charset="0"/>
              </a:defRPr>
            </a:lvl7pPr>
            <a:lvl8pPr marL="3429000" indent="-228600" eaLnBrk="0" fontAlgn="base" hangingPunct="0">
              <a:spcBef>
                <a:spcPct val="0"/>
              </a:spcBef>
              <a:spcAft>
                <a:spcPct val="0"/>
              </a:spcAft>
              <a:defRPr sz="7800">
                <a:solidFill>
                  <a:schemeClr val="tx1"/>
                </a:solidFill>
                <a:latin typeface="Arial" charset="0"/>
              </a:defRPr>
            </a:lvl8pPr>
            <a:lvl9pPr marL="3886200" indent="-228600" eaLnBrk="0" fontAlgn="base" hangingPunct="0">
              <a:spcBef>
                <a:spcPct val="0"/>
              </a:spcBef>
              <a:spcAft>
                <a:spcPct val="0"/>
              </a:spcAft>
              <a:defRPr sz="7800">
                <a:solidFill>
                  <a:schemeClr val="tx1"/>
                </a:solidFill>
                <a:latin typeface="Arial" charset="0"/>
              </a:defRPr>
            </a:lvl9pPr>
          </a:lstStyle>
          <a:p>
            <a:fld id="{65207D88-EE42-48C1-B2BC-B249CE15810E}" type="slidenum">
              <a:rPr lang="en-US" altLang="en-US" sz="400"/>
              <a:pPr/>
              <a:t>1</a:t>
            </a:fld>
            <a:endParaRPr lang="en-US" altLang="en-US" sz="400"/>
          </a:p>
        </p:txBody>
      </p:sp>
    </p:spTree>
    <p:extLst>
      <p:ext uri="{BB962C8B-B14F-4D97-AF65-F5344CB8AC3E}">
        <p14:creationId xmlns:p14="http://schemas.microsoft.com/office/powerpoint/2010/main" val="660630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210" indent="0" algn="ctr">
              <a:buNone/>
              <a:defRPr>
                <a:solidFill>
                  <a:schemeClr val="tx1">
                    <a:tint val="75000"/>
                  </a:schemeClr>
                </a:solidFill>
              </a:defRPr>
            </a:lvl2pPr>
            <a:lvl3pPr marL="4388419" indent="0" algn="ctr">
              <a:buNone/>
              <a:defRPr>
                <a:solidFill>
                  <a:schemeClr val="tx1">
                    <a:tint val="75000"/>
                  </a:schemeClr>
                </a:solidFill>
              </a:defRPr>
            </a:lvl3pPr>
            <a:lvl4pPr marL="6582629" indent="0" algn="ctr">
              <a:buNone/>
              <a:defRPr>
                <a:solidFill>
                  <a:schemeClr val="tx1">
                    <a:tint val="75000"/>
                  </a:schemeClr>
                </a:solidFill>
              </a:defRPr>
            </a:lvl4pPr>
            <a:lvl5pPr marL="8776834" indent="0" algn="ctr">
              <a:buNone/>
              <a:defRPr>
                <a:solidFill>
                  <a:schemeClr val="tx1">
                    <a:tint val="75000"/>
                  </a:schemeClr>
                </a:solidFill>
              </a:defRPr>
            </a:lvl5pPr>
            <a:lvl6pPr marL="10971043" indent="0" algn="ctr">
              <a:buNone/>
              <a:defRPr>
                <a:solidFill>
                  <a:schemeClr val="tx1">
                    <a:tint val="75000"/>
                  </a:schemeClr>
                </a:solidFill>
              </a:defRPr>
            </a:lvl6pPr>
            <a:lvl7pPr marL="13165253" indent="0" algn="ctr">
              <a:buNone/>
              <a:defRPr>
                <a:solidFill>
                  <a:schemeClr val="tx1">
                    <a:tint val="75000"/>
                  </a:schemeClr>
                </a:solidFill>
              </a:defRPr>
            </a:lvl7pPr>
            <a:lvl8pPr marL="15359462" indent="0" algn="ctr">
              <a:buNone/>
              <a:defRPr>
                <a:solidFill>
                  <a:schemeClr val="tx1">
                    <a:tint val="75000"/>
                  </a:schemeClr>
                </a:solidFill>
              </a:defRPr>
            </a:lvl8pPr>
            <a:lvl9pPr marL="175536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8119C6-EFBC-48A2-8F9B-C08A94274CCA}" type="slidenum">
              <a:rPr lang="en-US" altLang="en-US"/>
              <a:pPr/>
              <a:t>‹#›</a:t>
            </a:fld>
            <a:endParaRPr lang="en-US" altLang="en-US"/>
          </a:p>
        </p:txBody>
      </p:sp>
    </p:spTree>
    <p:extLst>
      <p:ext uri="{BB962C8B-B14F-4D97-AF65-F5344CB8AC3E}">
        <p14:creationId xmlns:p14="http://schemas.microsoft.com/office/powerpoint/2010/main" val="347108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F76F21-9032-4D6F-8E2A-554353653B4B}" type="slidenum">
              <a:rPr lang="en-US" altLang="en-US"/>
              <a:pPr/>
              <a:t>‹#›</a:t>
            </a:fld>
            <a:endParaRPr lang="en-US" altLang="en-US"/>
          </a:p>
        </p:txBody>
      </p:sp>
    </p:spTree>
    <p:extLst>
      <p:ext uri="{BB962C8B-B14F-4D97-AF65-F5344CB8AC3E}">
        <p14:creationId xmlns:p14="http://schemas.microsoft.com/office/powerpoint/2010/main" val="195628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9"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7"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20C095-F7F0-428E-9575-1AB4485C516B}" type="slidenum">
              <a:rPr lang="en-US" altLang="en-US"/>
              <a:pPr/>
              <a:t>‹#›</a:t>
            </a:fld>
            <a:endParaRPr lang="en-US" altLang="en-US"/>
          </a:p>
        </p:txBody>
      </p:sp>
    </p:spTree>
    <p:extLst>
      <p:ext uri="{BB962C8B-B14F-4D97-AF65-F5344CB8AC3E}">
        <p14:creationId xmlns:p14="http://schemas.microsoft.com/office/powerpoint/2010/main" val="2812970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1CA6AF-FFA5-46B1-8993-602A0938CED2}" type="slidenum">
              <a:rPr lang="en-US" altLang="en-US"/>
              <a:pPr/>
              <a:t>‹#›</a:t>
            </a:fld>
            <a:endParaRPr lang="en-US" altLang="en-US"/>
          </a:p>
        </p:txBody>
      </p:sp>
    </p:spTree>
    <p:extLst>
      <p:ext uri="{BB962C8B-B14F-4D97-AF65-F5344CB8AC3E}">
        <p14:creationId xmlns:p14="http://schemas.microsoft.com/office/powerpoint/2010/main" val="88157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9"/>
            <a:ext cx="37307520" cy="7200898"/>
          </a:xfrm>
        </p:spPr>
        <p:txBody>
          <a:bodyPr anchor="b"/>
          <a:lstStyle>
            <a:lvl1pPr marL="0" indent="0">
              <a:buNone/>
              <a:defRPr sz="9600">
                <a:solidFill>
                  <a:schemeClr val="tx1">
                    <a:tint val="75000"/>
                  </a:schemeClr>
                </a:solidFill>
              </a:defRPr>
            </a:lvl1pPr>
            <a:lvl2pPr marL="2194210" indent="0">
              <a:buNone/>
              <a:defRPr sz="8600">
                <a:solidFill>
                  <a:schemeClr val="tx1">
                    <a:tint val="75000"/>
                  </a:schemeClr>
                </a:solidFill>
              </a:defRPr>
            </a:lvl2pPr>
            <a:lvl3pPr marL="4388419" indent="0">
              <a:buNone/>
              <a:defRPr sz="7700">
                <a:solidFill>
                  <a:schemeClr val="tx1">
                    <a:tint val="75000"/>
                  </a:schemeClr>
                </a:solidFill>
              </a:defRPr>
            </a:lvl3pPr>
            <a:lvl4pPr marL="6582629" indent="0">
              <a:buNone/>
              <a:defRPr sz="6700">
                <a:solidFill>
                  <a:schemeClr val="tx1">
                    <a:tint val="75000"/>
                  </a:schemeClr>
                </a:solidFill>
              </a:defRPr>
            </a:lvl4pPr>
            <a:lvl5pPr marL="8776834" indent="0">
              <a:buNone/>
              <a:defRPr sz="6700">
                <a:solidFill>
                  <a:schemeClr val="tx1">
                    <a:tint val="75000"/>
                  </a:schemeClr>
                </a:solidFill>
              </a:defRPr>
            </a:lvl5pPr>
            <a:lvl6pPr marL="10971043" indent="0">
              <a:buNone/>
              <a:defRPr sz="6700">
                <a:solidFill>
                  <a:schemeClr val="tx1">
                    <a:tint val="75000"/>
                  </a:schemeClr>
                </a:solidFill>
              </a:defRPr>
            </a:lvl6pPr>
            <a:lvl7pPr marL="13165253" indent="0">
              <a:buNone/>
              <a:defRPr sz="6700">
                <a:solidFill>
                  <a:schemeClr val="tx1">
                    <a:tint val="75000"/>
                  </a:schemeClr>
                </a:solidFill>
              </a:defRPr>
            </a:lvl7pPr>
            <a:lvl8pPr marL="15359462" indent="0">
              <a:buNone/>
              <a:defRPr sz="6700">
                <a:solidFill>
                  <a:schemeClr val="tx1">
                    <a:tint val="75000"/>
                  </a:schemeClr>
                </a:solidFill>
              </a:defRPr>
            </a:lvl8pPr>
            <a:lvl9pPr marL="17553672"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BFD38D-A250-47F6-848E-6BA1A27850BE}" type="slidenum">
              <a:rPr lang="en-US" altLang="en-US"/>
              <a:pPr/>
              <a:t>‹#›</a:t>
            </a:fld>
            <a:endParaRPr lang="en-US" altLang="en-US"/>
          </a:p>
        </p:txBody>
      </p:sp>
    </p:spTree>
    <p:extLst>
      <p:ext uri="{BB962C8B-B14F-4D97-AF65-F5344CB8AC3E}">
        <p14:creationId xmlns:p14="http://schemas.microsoft.com/office/powerpoint/2010/main" val="393473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1FC684D-0CBA-40C6-BC20-1C8DCD32BD5F}" type="slidenum">
              <a:rPr lang="en-US" altLang="en-US"/>
              <a:pPr/>
              <a:t>‹#›</a:t>
            </a:fld>
            <a:endParaRPr lang="en-US" altLang="en-US"/>
          </a:p>
        </p:txBody>
      </p:sp>
    </p:spTree>
    <p:extLst>
      <p:ext uri="{BB962C8B-B14F-4D97-AF65-F5344CB8AC3E}">
        <p14:creationId xmlns:p14="http://schemas.microsoft.com/office/powerpoint/2010/main" val="372216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1E2E5CCB-3F23-45EE-B6F0-EC7106C65537}" type="slidenum">
              <a:rPr lang="en-US" altLang="en-US"/>
              <a:pPr/>
              <a:t>‹#›</a:t>
            </a:fld>
            <a:endParaRPr lang="en-US" altLang="en-US"/>
          </a:p>
        </p:txBody>
      </p:sp>
    </p:spTree>
    <p:extLst>
      <p:ext uri="{BB962C8B-B14F-4D97-AF65-F5344CB8AC3E}">
        <p14:creationId xmlns:p14="http://schemas.microsoft.com/office/powerpoint/2010/main" val="3804114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229516D1-EE0E-418A-9F97-417223E1E245}" type="slidenum">
              <a:rPr lang="en-US" altLang="en-US"/>
              <a:pPr/>
              <a:t>‹#›</a:t>
            </a:fld>
            <a:endParaRPr lang="en-US" altLang="en-US"/>
          </a:p>
        </p:txBody>
      </p:sp>
    </p:spTree>
    <p:extLst>
      <p:ext uri="{BB962C8B-B14F-4D97-AF65-F5344CB8AC3E}">
        <p14:creationId xmlns:p14="http://schemas.microsoft.com/office/powerpoint/2010/main" val="1777990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3BAC54FC-474E-4715-A53C-CF5CE993F8CC}" type="slidenum">
              <a:rPr lang="en-US" altLang="en-US"/>
              <a:pPr/>
              <a:t>‹#›</a:t>
            </a:fld>
            <a:endParaRPr lang="en-US" altLang="en-US"/>
          </a:p>
        </p:txBody>
      </p:sp>
    </p:spTree>
    <p:extLst>
      <p:ext uri="{BB962C8B-B14F-4D97-AF65-F5344CB8AC3E}">
        <p14:creationId xmlns:p14="http://schemas.microsoft.com/office/powerpoint/2010/main" val="43213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7"/>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7" y="6888487"/>
            <a:ext cx="14439902" cy="22517102"/>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46652B9-09CA-496A-A546-5FE7B2A84B12}" type="slidenum">
              <a:rPr lang="en-US" altLang="en-US"/>
              <a:pPr/>
              <a:t>‹#›</a:t>
            </a:fld>
            <a:endParaRPr lang="en-US" altLang="en-US"/>
          </a:p>
        </p:txBody>
      </p:sp>
    </p:spTree>
    <p:extLst>
      <p:ext uri="{BB962C8B-B14F-4D97-AF65-F5344CB8AC3E}">
        <p14:creationId xmlns:p14="http://schemas.microsoft.com/office/powerpoint/2010/main" val="30448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210" indent="0">
              <a:buNone/>
              <a:defRPr sz="13400"/>
            </a:lvl2pPr>
            <a:lvl3pPr marL="4388419" indent="0">
              <a:buNone/>
              <a:defRPr sz="11500"/>
            </a:lvl3pPr>
            <a:lvl4pPr marL="6582629" indent="0">
              <a:buNone/>
              <a:defRPr sz="9600"/>
            </a:lvl4pPr>
            <a:lvl5pPr marL="8776834" indent="0">
              <a:buNone/>
              <a:defRPr sz="9600"/>
            </a:lvl5pPr>
            <a:lvl6pPr marL="10971043" indent="0">
              <a:buNone/>
              <a:defRPr sz="9600"/>
            </a:lvl6pPr>
            <a:lvl7pPr marL="13165253" indent="0">
              <a:buNone/>
              <a:defRPr sz="9600"/>
            </a:lvl7pPr>
            <a:lvl8pPr marL="15359462" indent="0">
              <a:buNone/>
              <a:defRPr sz="9600"/>
            </a:lvl8pPr>
            <a:lvl9pPr marL="17553672" indent="0">
              <a:buNone/>
              <a:defRPr sz="9600"/>
            </a:lvl9pPr>
          </a:lstStyle>
          <a:p>
            <a:pPr lvl="0"/>
            <a:endParaRPr lang="en-US" noProof="0" smtClean="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DA2B0D4-1BBE-49D2-957E-F220721CB1F6}" type="slidenum">
              <a:rPr lang="en-US" altLang="en-US"/>
              <a:pPr/>
              <a:t>‹#›</a:t>
            </a:fld>
            <a:endParaRPr lang="en-US" altLang="en-US"/>
          </a:p>
        </p:txBody>
      </p:sp>
    </p:spTree>
    <p:extLst>
      <p:ext uri="{BB962C8B-B14F-4D97-AF65-F5344CB8AC3E}">
        <p14:creationId xmlns:p14="http://schemas.microsoft.com/office/powerpoint/2010/main" val="25561866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6D78A"/>
            </a:gs>
            <a:gs pos="12000">
              <a:srgbClr val="E6D78A"/>
            </a:gs>
            <a:gs pos="23000">
              <a:srgbClr val="996600"/>
            </a:gs>
            <a:gs pos="30000">
              <a:srgbClr val="C7AC4C"/>
            </a:gs>
            <a:gs pos="45000">
              <a:srgbClr val="E6D78A"/>
            </a:gs>
            <a:gs pos="77000">
              <a:srgbClr val="C7AC4C"/>
            </a:gs>
            <a:gs pos="100000">
              <a:srgbClr val="E6DCAC"/>
            </a:gs>
          </a:gsLst>
          <a:lin ang="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840" tIns="219422" rIns="438840" bIns="219422"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840" tIns="219422" rIns="438840" bIns="21942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wrap="square" lIns="438840" tIns="219422" rIns="438840" bIns="219422" numCol="1" anchor="ctr" anchorCtr="0" compatLnSpc="1">
            <a:prstTxWarp prst="textNoShape">
              <a:avLst/>
            </a:prstTxWarp>
          </a:bodyPr>
          <a:lstStyle>
            <a:lvl1pPr eaLnBrk="1" hangingPunct="1">
              <a:defRPr sz="5800">
                <a:solidFill>
                  <a:srgbClr val="898989"/>
                </a:solidFill>
              </a:defRPr>
            </a:lvl1pPr>
          </a:lstStyle>
          <a:p>
            <a:endParaRPr lang="en-US"/>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wrap="square" lIns="438840" tIns="219422" rIns="438840" bIns="219422" numCol="1" anchor="ctr" anchorCtr="0" compatLnSpc="1">
            <a:prstTxWarp prst="textNoShape">
              <a:avLst/>
            </a:prstTxWarp>
          </a:bodyPr>
          <a:lstStyle>
            <a:lvl1pPr algn="ctr" eaLnBrk="1" hangingPunct="1">
              <a:defRPr sz="5800">
                <a:solidFill>
                  <a:srgbClr val="898989"/>
                </a:solidFill>
              </a:defRPr>
            </a:lvl1pPr>
          </a:lstStyle>
          <a:p>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wrap="square" lIns="438840" tIns="219422" rIns="438840" bIns="219422" numCol="1" anchor="ctr" anchorCtr="0" compatLnSpc="1">
            <a:prstTxWarp prst="textNoShape">
              <a:avLst/>
            </a:prstTxWarp>
          </a:bodyPr>
          <a:lstStyle>
            <a:lvl1pPr algn="r" eaLnBrk="1" hangingPunct="1">
              <a:defRPr sz="5800">
                <a:solidFill>
                  <a:srgbClr val="898989"/>
                </a:solidFill>
              </a:defRPr>
            </a:lvl1pPr>
          </a:lstStyle>
          <a:p>
            <a:fld id="{C2F55370-243F-4A72-BF40-2953AA798DF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ctr" defTabSz="4387850" rtl="0" eaLnBrk="0" fontAlgn="base" hangingPunct="0">
        <a:spcBef>
          <a:spcPct val="0"/>
        </a:spcBef>
        <a:spcAft>
          <a:spcPct val="0"/>
        </a:spcAft>
        <a:defRPr sz="21100" kern="1200">
          <a:solidFill>
            <a:schemeClr val="tx1"/>
          </a:solidFill>
          <a:latin typeface="+mj-lt"/>
          <a:ea typeface="+mj-ea"/>
          <a:cs typeface="+mj-cs"/>
        </a:defRPr>
      </a:lvl1pPr>
      <a:lvl2pPr algn="ctr" defTabSz="4387850" rtl="0" eaLnBrk="0" fontAlgn="base" hangingPunct="0">
        <a:spcBef>
          <a:spcPct val="0"/>
        </a:spcBef>
        <a:spcAft>
          <a:spcPct val="0"/>
        </a:spcAft>
        <a:defRPr sz="21100">
          <a:solidFill>
            <a:schemeClr val="tx1"/>
          </a:solidFill>
          <a:latin typeface="Calibri" pitchFamily="34" charset="0"/>
        </a:defRPr>
      </a:lvl2pPr>
      <a:lvl3pPr algn="ctr" defTabSz="4387850" rtl="0" eaLnBrk="0" fontAlgn="base" hangingPunct="0">
        <a:spcBef>
          <a:spcPct val="0"/>
        </a:spcBef>
        <a:spcAft>
          <a:spcPct val="0"/>
        </a:spcAft>
        <a:defRPr sz="21100">
          <a:solidFill>
            <a:schemeClr val="tx1"/>
          </a:solidFill>
          <a:latin typeface="Calibri" pitchFamily="34" charset="0"/>
        </a:defRPr>
      </a:lvl3pPr>
      <a:lvl4pPr algn="ctr" defTabSz="4387850" rtl="0" eaLnBrk="0" fontAlgn="base" hangingPunct="0">
        <a:spcBef>
          <a:spcPct val="0"/>
        </a:spcBef>
        <a:spcAft>
          <a:spcPct val="0"/>
        </a:spcAft>
        <a:defRPr sz="21100">
          <a:solidFill>
            <a:schemeClr val="tx1"/>
          </a:solidFill>
          <a:latin typeface="Calibri" pitchFamily="34" charset="0"/>
        </a:defRPr>
      </a:lvl4pPr>
      <a:lvl5pPr algn="ctr" defTabSz="4387850" rtl="0" eaLnBrk="0" fontAlgn="base" hangingPunct="0">
        <a:spcBef>
          <a:spcPct val="0"/>
        </a:spcBef>
        <a:spcAft>
          <a:spcPct val="0"/>
        </a:spcAft>
        <a:defRPr sz="21100">
          <a:solidFill>
            <a:schemeClr val="tx1"/>
          </a:solidFill>
          <a:latin typeface="Calibri" pitchFamily="34" charset="0"/>
        </a:defRPr>
      </a:lvl5pPr>
      <a:lvl6pPr marL="457200" algn="ctr" defTabSz="4387850" rtl="0" fontAlgn="base">
        <a:spcBef>
          <a:spcPct val="0"/>
        </a:spcBef>
        <a:spcAft>
          <a:spcPct val="0"/>
        </a:spcAft>
        <a:defRPr sz="21100">
          <a:solidFill>
            <a:schemeClr val="tx1"/>
          </a:solidFill>
          <a:latin typeface="Calibri" pitchFamily="34" charset="0"/>
        </a:defRPr>
      </a:lvl6pPr>
      <a:lvl7pPr marL="914400" algn="ctr" defTabSz="4387850" rtl="0" fontAlgn="base">
        <a:spcBef>
          <a:spcPct val="0"/>
        </a:spcBef>
        <a:spcAft>
          <a:spcPct val="0"/>
        </a:spcAft>
        <a:defRPr sz="21100">
          <a:solidFill>
            <a:schemeClr val="tx1"/>
          </a:solidFill>
          <a:latin typeface="Calibri" pitchFamily="34" charset="0"/>
        </a:defRPr>
      </a:lvl7pPr>
      <a:lvl8pPr marL="1371600" algn="ctr" defTabSz="4387850" rtl="0" fontAlgn="base">
        <a:spcBef>
          <a:spcPct val="0"/>
        </a:spcBef>
        <a:spcAft>
          <a:spcPct val="0"/>
        </a:spcAft>
        <a:defRPr sz="21100">
          <a:solidFill>
            <a:schemeClr val="tx1"/>
          </a:solidFill>
          <a:latin typeface="Calibri" pitchFamily="34" charset="0"/>
        </a:defRPr>
      </a:lvl8pPr>
      <a:lvl9pPr marL="1828800" algn="ctr" defTabSz="4387850" rtl="0" fontAlgn="base">
        <a:spcBef>
          <a:spcPct val="0"/>
        </a:spcBef>
        <a:spcAft>
          <a:spcPct val="0"/>
        </a:spcAft>
        <a:defRPr sz="21100">
          <a:solidFill>
            <a:schemeClr val="tx1"/>
          </a:solidFill>
          <a:latin typeface="Calibri" pitchFamily="34" charset="0"/>
        </a:defRPr>
      </a:lvl9pPr>
    </p:titleStyle>
    <p:bodyStyle>
      <a:lvl1pPr marL="1644650" indent="-1644650" algn="l" defTabSz="4387850" rtl="0" eaLnBrk="0" fontAlgn="base" hangingPunct="0">
        <a:spcBef>
          <a:spcPct val="20000"/>
        </a:spcBef>
        <a:spcAft>
          <a:spcPct val="0"/>
        </a:spcAft>
        <a:buFont typeface="Arial" charset="0"/>
        <a:buChar char="•"/>
        <a:defRPr sz="15400" kern="1200">
          <a:solidFill>
            <a:schemeClr val="tx1"/>
          </a:solidFill>
          <a:latin typeface="+mn-lt"/>
          <a:ea typeface="+mn-ea"/>
          <a:cs typeface="+mn-cs"/>
        </a:defRPr>
      </a:lvl1pPr>
      <a:lvl2pPr marL="3565525" indent="-1370013" algn="l" defTabSz="4387850" rtl="0" eaLnBrk="0" fontAlgn="base" hangingPunct="0">
        <a:spcBef>
          <a:spcPct val="20000"/>
        </a:spcBef>
        <a:spcAft>
          <a:spcPct val="0"/>
        </a:spcAft>
        <a:buFont typeface="Arial" charset="0"/>
        <a:buChar char="–"/>
        <a:defRPr sz="13400" kern="1200">
          <a:solidFill>
            <a:schemeClr val="tx1"/>
          </a:solidFill>
          <a:latin typeface="+mn-lt"/>
          <a:ea typeface="+mn-ea"/>
          <a:cs typeface="+mn-cs"/>
        </a:defRPr>
      </a:lvl2pPr>
      <a:lvl3pPr marL="5484813" indent="-1096963" algn="l" defTabSz="4387850" rtl="0" eaLnBrk="0" fontAlgn="base" hangingPunct="0">
        <a:spcBef>
          <a:spcPct val="20000"/>
        </a:spcBef>
        <a:spcAft>
          <a:spcPct val="0"/>
        </a:spcAft>
        <a:buFont typeface="Arial" charset="0"/>
        <a:buChar char="•"/>
        <a:defRPr sz="11500" kern="1200">
          <a:solidFill>
            <a:schemeClr val="tx1"/>
          </a:solidFill>
          <a:latin typeface="+mn-lt"/>
          <a:ea typeface="+mn-ea"/>
          <a:cs typeface="+mn-cs"/>
        </a:defRPr>
      </a:lvl3pPr>
      <a:lvl4pPr marL="7678738" indent="-1096963" algn="l" defTabSz="4387850" rtl="0" eaLnBrk="0" fontAlgn="base" hangingPunct="0">
        <a:spcBef>
          <a:spcPct val="20000"/>
        </a:spcBef>
        <a:spcAft>
          <a:spcPct val="0"/>
        </a:spcAft>
        <a:buFont typeface="Arial" charset="0"/>
        <a:buChar char="–"/>
        <a:defRPr sz="9600" kern="1200">
          <a:solidFill>
            <a:schemeClr val="tx1"/>
          </a:solidFill>
          <a:latin typeface="+mn-lt"/>
          <a:ea typeface="+mn-ea"/>
          <a:cs typeface="+mn-cs"/>
        </a:defRPr>
      </a:lvl4pPr>
      <a:lvl5pPr marL="9872663" indent="-1096963" algn="l" defTabSz="4387850" rtl="0" eaLnBrk="0" fontAlgn="base" hangingPunct="0">
        <a:spcBef>
          <a:spcPct val="20000"/>
        </a:spcBef>
        <a:spcAft>
          <a:spcPct val="0"/>
        </a:spcAft>
        <a:buFont typeface="Arial" charset="0"/>
        <a:buChar char="»"/>
        <a:defRPr sz="9600" kern="1200">
          <a:solidFill>
            <a:schemeClr val="tx1"/>
          </a:solidFill>
          <a:latin typeface="+mn-lt"/>
          <a:ea typeface="+mn-ea"/>
          <a:cs typeface="+mn-cs"/>
        </a:defRPr>
      </a:lvl5pPr>
      <a:lvl6pPr marL="12068150"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2360"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6565"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0774"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419" rtl="0" eaLnBrk="1" latinLnBrk="0" hangingPunct="1">
        <a:defRPr sz="8600" kern="1200">
          <a:solidFill>
            <a:schemeClr val="tx1"/>
          </a:solidFill>
          <a:latin typeface="+mn-lt"/>
          <a:ea typeface="+mn-ea"/>
          <a:cs typeface="+mn-cs"/>
        </a:defRPr>
      </a:lvl1pPr>
      <a:lvl2pPr marL="2194210" algn="l" defTabSz="4388419" rtl="0" eaLnBrk="1" latinLnBrk="0" hangingPunct="1">
        <a:defRPr sz="8600" kern="1200">
          <a:solidFill>
            <a:schemeClr val="tx1"/>
          </a:solidFill>
          <a:latin typeface="+mn-lt"/>
          <a:ea typeface="+mn-ea"/>
          <a:cs typeface="+mn-cs"/>
        </a:defRPr>
      </a:lvl2pPr>
      <a:lvl3pPr marL="4388419" algn="l" defTabSz="4388419" rtl="0" eaLnBrk="1" latinLnBrk="0" hangingPunct="1">
        <a:defRPr sz="8600" kern="1200">
          <a:solidFill>
            <a:schemeClr val="tx1"/>
          </a:solidFill>
          <a:latin typeface="+mn-lt"/>
          <a:ea typeface="+mn-ea"/>
          <a:cs typeface="+mn-cs"/>
        </a:defRPr>
      </a:lvl3pPr>
      <a:lvl4pPr marL="6582629" algn="l" defTabSz="4388419" rtl="0" eaLnBrk="1" latinLnBrk="0" hangingPunct="1">
        <a:defRPr sz="8600" kern="1200">
          <a:solidFill>
            <a:schemeClr val="tx1"/>
          </a:solidFill>
          <a:latin typeface="+mn-lt"/>
          <a:ea typeface="+mn-ea"/>
          <a:cs typeface="+mn-cs"/>
        </a:defRPr>
      </a:lvl4pPr>
      <a:lvl5pPr marL="8776834" algn="l" defTabSz="4388419" rtl="0" eaLnBrk="1" latinLnBrk="0" hangingPunct="1">
        <a:defRPr sz="8600" kern="1200">
          <a:solidFill>
            <a:schemeClr val="tx1"/>
          </a:solidFill>
          <a:latin typeface="+mn-lt"/>
          <a:ea typeface="+mn-ea"/>
          <a:cs typeface="+mn-cs"/>
        </a:defRPr>
      </a:lvl5pPr>
      <a:lvl6pPr marL="10971043" algn="l" defTabSz="4388419" rtl="0" eaLnBrk="1" latinLnBrk="0" hangingPunct="1">
        <a:defRPr sz="8600" kern="1200">
          <a:solidFill>
            <a:schemeClr val="tx1"/>
          </a:solidFill>
          <a:latin typeface="+mn-lt"/>
          <a:ea typeface="+mn-ea"/>
          <a:cs typeface="+mn-cs"/>
        </a:defRPr>
      </a:lvl6pPr>
      <a:lvl7pPr marL="13165253" algn="l" defTabSz="4388419" rtl="0" eaLnBrk="1" latinLnBrk="0" hangingPunct="1">
        <a:defRPr sz="8600" kern="1200">
          <a:solidFill>
            <a:schemeClr val="tx1"/>
          </a:solidFill>
          <a:latin typeface="+mn-lt"/>
          <a:ea typeface="+mn-ea"/>
          <a:cs typeface="+mn-cs"/>
        </a:defRPr>
      </a:lvl7pPr>
      <a:lvl8pPr marL="15359462" algn="l" defTabSz="4388419" rtl="0" eaLnBrk="1" latinLnBrk="0" hangingPunct="1">
        <a:defRPr sz="8600" kern="1200">
          <a:solidFill>
            <a:schemeClr val="tx1"/>
          </a:solidFill>
          <a:latin typeface="+mn-lt"/>
          <a:ea typeface="+mn-ea"/>
          <a:cs typeface="+mn-cs"/>
        </a:defRPr>
      </a:lvl8pPr>
      <a:lvl9pPr marL="17553672" algn="l" defTabSz="4388419"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3.wdp"/><Relationship Id="rId13" Type="http://schemas.openxmlformats.org/officeDocument/2006/relationships/image" Target="../media/image6.png"/><Relationship Id="rId14" Type="http://schemas.microsoft.com/office/2007/relationships/hdphoto" Target="../media/hdphoto4.wdp"/><Relationship Id="rId15" Type="http://schemas.openxmlformats.org/officeDocument/2006/relationships/chart" Target="../charts/chart3.xm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microsoft.com/office/2007/relationships/hdphoto" Target="../media/hdphoto1.wdp"/><Relationship Id="rId7" Type="http://schemas.openxmlformats.org/officeDocument/2006/relationships/chart" Target="../charts/chart1.xml"/><Relationship Id="rId8" Type="http://schemas.openxmlformats.org/officeDocument/2006/relationships/chart" Target="../charts/chart2.xml"/><Relationship Id="rId9" Type="http://schemas.openxmlformats.org/officeDocument/2006/relationships/image" Target="../media/image4.png"/><Relationship Id="rId10"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78A"/>
            </a:gs>
            <a:gs pos="12000">
              <a:srgbClr val="E6D78A"/>
            </a:gs>
            <a:gs pos="23000">
              <a:srgbClr val="996600"/>
            </a:gs>
            <a:gs pos="39999">
              <a:srgbClr val="C7AC4C"/>
            </a:gs>
            <a:gs pos="45000">
              <a:srgbClr val="E6D78A"/>
            </a:gs>
            <a:gs pos="77000">
              <a:srgbClr val="C7AC4C"/>
            </a:gs>
            <a:gs pos="100000">
              <a:srgbClr val="E6DCAC"/>
            </a:gs>
          </a:gsLst>
          <a:lin ang="0"/>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66800" y="533400"/>
            <a:ext cx="42138600" cy="4572000"/>
          </a:xfrm>
          <a:solidFill>
            <a:srgbClr val="FFFFCC"/>
          </a:solidFill>
          <a:ln w="76200">
            <a:solidFill>
              <a:srgbClr val="FFFFCC"/>
            </a:solidFill>
          </a:ln>
        </p:spPr>
        <p:txBody>
          <a:bodyPr>
            <a:normAutofit fontScale="90000"/>
          </a:bodyPr>
          <a:lstStyle/>
          <a:p>
            <a:pPr eaLnBrk="1" hangingPunct="1"/>
            <a:r>
              <a:rPr lang="en-US" sz="8500" dirty="0" smtClean="0">
                <a:latin typeface="Arial Narrow" charset="0"/>
                <a:ea typeface="Arial Narrow" charset="0"/>
                <a:cs typeface="Arial Narrow" charset="0"/>
              </a:rPr>
              <a:t>Acceptance and Commitment Therapy: </a:t>
            </a:r>
            <a:br>
              <a:rPr lang="en-US" sz="8500" dirty="0" smtClean="0">
                <a:latin typeface="Arial Narrow" charset="0"/>
                <a:ea typeface="Arial Narrow" charset="0"/>
                <a:cs typeface="Arial Narrow" charset="0"/>
              </a:rPr>
            </a:br>
            <a:r>
              <a:rPr lang="en-US" sz="8400" dirty="0" smtClean="0">
                <a:latin typeface="Arial Narrow" charset="0"/>
                <a:ea typeface="Arial Narrow" charset="0"/>
                <a:cs typeface="Arial Narrow" charset="0"/>
              </a:rPr>
              <a:t>Focused Brief Intervention for Health-Related Behavior Change </a:t>
            </a:r>
            <a:r>
              <a:rPr lang="en-US" sz="9300" b="1" dirty="0" smtClean="0">
                <a:solidFill>
                  <a:srgbClr val="11488B"/>
                </a:solidFill>
                <a:latin typeface="Arial Narrow" charset="0"/>
                <a:ea typeface="Arial Narrow" charset="0"/>
                <a:cs typeface="Arial Narrow" charset="0"/>
              </a:rPr>
              <a:t/>
            </a:r>
            <a:br>
              <a:rPr lang="en-US" sz="9300" b="1" dirty="0" smtClean="0">
                <a:solidFill>
                  <a:srgbClr val="11488B"/>
                </a:solidFill>
                <a:latin typeface="Arial Narrow" charset="0"/>
                <a:ea typeface="Arial Narrow" charset="0"/>
                <a:cs typeface="Arial Narrow" charset="0"/>
              </a:rPr>
            </a:br>
            <a:r>
              <a:rPr lang="en-US" sz="7000" dirty="0" smtClean="0">
                <a:solidFill>
                  <a:srgbClr val="11488B"/>
                </a:solidFill>
                <a:latin typeface="Arial Narrow" charset="0"/>
                <a:ea typeface="Arial Narrow" charset="0"/>
                <a:cs typeface="Arial Narrow" charset="0"/>
              </a:rPr>
              <a:t>Monica Barreto, M.S. &amp; Scott T. Gaynor, Ph.D., Department of Psychology,</a:t>
            </a:r>
            <a:r>
              <a:rPr lang="en-US" sz="7200" dirty="0" smtClean="0">
                <a:solidFill>
                  <a:srgbClr val="11488B"/>
                </a:solidFill>
                <a:latin typeface="Arial Narrow" charset="0"/>
                <a:ea typeface="Arial Narrow" charset="0"/>
                <a:cs typeface="Arial Narrow" charset="0"/>
              </a:rPr>
              <a:t> </a:t>
            </a:r>
            <a:r>
              <a:rPr lang="en-US" sz="7000" dirty="0" smtClean="0">
                <a:solidFill>
                  <a:srgbClr val="11488B"/>
                </a:solidFill>
                <a:latin typeface="Arial Narrow" charset="0"/>
                <a:ea typeface="Arial Narrow" charset="0"/>
                <a:cs typeface="Arial Narrow" charset="0"/>
              </a:rPr>
              <a:t/>
            </a:r>
            <a:br>
              <a:rPr lang="en-US" sz="7000" dirty="0" smtClean="0">
                <a:solidFill>
                  <a:srgbClr val="11488B"/>
                </a:solidFill>
                <a:latin typeface="Arial Narrow" charset="0"/>
                <a:ea typeface="Arial Narrow" charset="0"/>
                <a:cs typeface="Arial Narrow" charset="0"/>
              </a:rPr>
            </a:br>
            <a:r>
              <a:rPr lang="en-US" sz="6600" dirty="0" smtClean="0">
                <a:solidFill>
                  <a:srgbClr val="11488B"/>
                </a:solidFill>
                <a:latin typeface="Arial Narrow" charset="0"/>
                <a:ea typeface="Arial Narrow" charset="0"/>
                <a:cs typeface="Arial Narrow" charset="0"/>
              </a:rPr>
              <a:t>Western Michigan University, Kalamazoo MI 49008-5439</a:t>
            </a:r>
          </a:p>
        </p:txBody>
      </p:sp>
      <p:sp>
        <p:nvSpPr>
          <p:cNvPr id="14339" name="Text Box 6"/>
          <p:cNvSpPr txBox="1">
            <a:spLocks noChangeArrowheads="1"/>
          </p:cNvSpPr>
          <p:nvPr/>
        </p:nvSpPr>
        <p:spPr bwMode="auto">
          <a:xfrm>
            <a:off x="1662113" y="5768975"/>
            <a:ext cx="13633450" cy="1317625"/>
          </a:xfrm>
          <a:prstGeom prst="rect">
            <a:avLst/>
          </a:prstGeom>
          <a:solidFill>
            <a:srgbClr val="945200"/>
          </a:solidFill>
          <a:ln w="9525">
            <a:solidFill>
              <a:srgbClr val="FFFFCC"/>
            </a:solidFill>
            <a:miter lim="800000"/>
            <a:headEnd/>
            <a:tailEnd/>
          </a:ln>
        </p:spPr>
        <p:txBody>
          <a:bodyPr lIns="393887" tIns="196943" rIns="393887" bIns="196943">
            <a:spAutoFit/>
          </a:bodyPr>
          <a:lstStyle>
            <a:lvl1pPr defTabSz="3938588">
              <a:defRPr sz="15400">
                <a:solidFill>
                  <a:schemeClr val="tx1"/>
                </a:solidFill>
                <a:latin typeface="Calibri" charset="0"/>
              </a:defRPr>
            </a:lvl1pPr>
            <a:lvl2pPr marL="742950" indent="-285750" defTabSz="3938588">
              <a:defRPr sz="13400">
                <a:solidFill>
                  <a:schemeClr val="tx1"/>
                </a:solidFill>
                <a:latin typeface="Calibri" charset="0"/>
              </a:defRPr>
            </a:lvl2pPr>
            <a:lvl3pPr marL="1143000" indent="-228600" defTabSz="3938588">
              <a:defRPr sz="11500">
                <a:solidFill>
                  <a:schemeClr val="tx1"/>
                </a:solidFill>
                <a:latin typeface="Calibri" charset="0"/>
              </a:defRPr>
            </a:lvl3pPr>
            <a:lvl4pPr marL="1600200" indent="-228600" defTabSz="3938588">
              <a:defRPr sz="9600">
                <a:solidFill>
                  <a:schemeClr val="tx1"/>
                </a:solidFill>
                <a:latin typeface="Calibri" charset="0"/>
              </a:defRPr>
            </a:lvl4pPr>
            <a:lvl5pPr marL="2057400" indent="-228600" defTabSz="3938588">
              <a:defRPr sz="9600">
                <a:solidFill>
                  <a:schemeClr val="tx1"/>
                </a:solidFill>
                <a:latin typeface="Calibri" charset="0"/>
              </a:defRPr>
            </a:lvl5pPr>
            <a:lvl6pPr marL="2514600" indent="-228600" defTabSz="3938588" eaLnBrk="0" fontAlgn="base" hangingPunct="0">
              <a:spcAft>
                <a:spcPct val="0"/>
              </a:spcAft>
              <a:buFont typeface="Arial" charset="0"/>
              <a:buChar char="»"/>
              <a:defRPr sz="9600">
                <a:solidFill>
                  <a:schemeClr val="tx1"/>
                </a:solidFill>
                <a:latin typeface="Calibri" charset="0"/>
              </a:defRPr>
            </a:lvl6pPr>
            <a:lvl7pPr marL="2971800" indent="-228600" defTabSz="3938588" eaLnBrk="0" fontAlgn="base" hangingPunct="0">
              <a:spcAft>
                <a:spcPct val="0"/>
              </a:spcAft>
              <a:buFont typeface="Arial" charset="0"/>
              <a:buChar char="»"/>
              <a:defRPr sz="9600">
                <a:solidFill>
                  <a:schemeClr val="tx1"/>
                </a:solidFill>
                <a:latin typeface="Calibri" charset="0"/>
              </a:defRPr>
            </a:lvl7pPr>
            <a:lvl8pPr marL="3429000" indent="-228600" defTabSz="3938588" eaLnBrk="0" fontAlgn="base" hangingPunct="0">
              <a:spcAft>
                <a:spcPct val="0"/>
              </a:spcAft>
              <a:buFont typeface="Arial" charset="0"/>
              <a:buChar char="»"/>
              <a:defRPr sz="9600">
                <a:solidFill>
                  <a:schemeClr val="tx1"/>
                </a:solidFill>
                <a:latin typeface="Calibri" charset="0"/>
              </a:defRPr>
            </a:lvl8pPr>
            <a:lvl9pPr marL="3886200" indent="-228600" defTabSz="3938588" eaLnBrk="0" fontAlgn="base" hangingPunct="0">
              <a:spcAft>
                <a:spcPct val="0"/>
              </a:spcAft>
              <a:buFont typeface="Arial" charset="0"/>
              <a:buChar char="»"/>
              <a:defRPr sz="9600">
                <a:solidFill>
                  <a:schemeClr val="tx1"/>
                </a:solidFill>
                <a:latin typeface="Calibri" charset="0"/>
              </a:defRPr>
            </a:lvl9pPr>
          </a:lstStyle>
          <a:p>
            <a:pPr algn="ctr" eaLnBrk="1" hangingPunct="1">
              <a:spcBef>
                <a:spcPct val="50000"/>
              </a:spcBef>
            </a:pPr>
            <a:r>
              <a:rPr lang="en-US" altLang="en-US" sz="6000" b="1">
                <a:solidFill>
                  <a:schemeClr val="bg1"/>
                </a:solidFill>
                <a:latin typeface="Arial" charset="0"/>
              </a:rPr>
              <a:t>Introduction</a:t>
            </a:r>
          </a:p>
        </p:txBody>
      </p:sp>
      <p:sp>
        <p:nvSpPr>
          <p:cNvPr id="14340" name="Text Box 8"/>
          <p:cNvSpPr txBox="1">
            <a:spLocks noChangeArrowheads="1"/>
          </p:cNvSpPr>
          <p:nvPr/>
        </p:nvSpPr>
        <p:spPr bwMode="auto">
          <a:xfrm>
            <a:off x="1631156" y="11100167"/>
            <a:ext cx="13633450" cy="1317625"/>
          </a:xfrm>
          <a:prstGeom prst="rect">
            <a:avLst/>
          </a:prstGeom>
          <a:solidFill>
            <a:srgbClr val="945200"/>
          </a:solidFill>
          <a:ln w="9525">
            <a:solidFill>
              <a:srgbClr val="FFFFCC"/>
            </a:solidFill>
            <a:miter lim="800000"/>
            <a:headEnd/>
            <a:tailEnd/>
          </a:ln>
        </p:spPr>
        <p:txBody>
          <a:bodyPr lIns="393887" tIns="196943" rIns="393887" bIns="196943">
            <a:spAutoFit/>
          </a:bodyPr>
          <a:lstStyle>
            <a:lvl1pPr defTabSz="3938588">
              <a:defRPr sz="15400">
                <a:solidFill>
                  <a:schemeClr val="tx1"/>
                </a:solidFill>
                <a:latin typeface="Calibri" charset="0"/>
              </a:defRPr>
            </a:lvl1pPr>
            <a:lvl2pPr marL="742950" indent="-285750" defTabSz="3938588">
              <a:defRPr sz="13400">
                <a:solidFill>
                  <a:schemeClr val="tx1"/>
                </a:solidFill>
                <a:latin typeface="Calibri" charset="0"/>
              </a:defRPr>
            </a:lvl2pPr>
            <a:lvl3pPr marL="1143000" indent="-228600" defTabSz="3938588">
              <a:defRPr sz="11500">
                <a:solidFill>
                  <a:schemeClr val="tx1"/>
                </a:solidFill>
                <a:latin typeface="Calibri" charset="0"/>
              </a:defRPr>
            </a:lvl3pPr>
            <a:lvl4pPr marL="1600200" indent="-228600" defTabSz="3938588">
              <a:defRPr sz="9600">
                <a:solidFill>
                  <a:schemeClr val="tx1"/>
                </a:solidFill>
                <a:latin typeface="Calibri" charset="0"/>
              </a:defRPr>
            </a:lvl4pPr>
            <a:lvl5pPr marL="2057400" indent="-228600" defTabSz="3938588">
              <a:defRPr sz="9600">
                <a:solidFill>
                  <a:schemeClr val="tx1"/>
                </a:solidFill>
                <a:latin typeface="Calibri" charset="0"/>
              </a:defRPr>
            </a:lvl5pPr>
            <a:lvl6pPr marL="2514600" indent="-228600" defTabSz="3938588" eaLnBrk="0" fontAlgn="base" hangingPunct="0">
              <a:spcAft>
                <a:spcPct val="0"/>
              </a:spcAft>
              <a:buFont typeface="Arial" charset="0"/>
              <a:buChar char="»"/>
              <a:defRPr sz="9600">
                <a:solidFill>
                  <a:schemeClr val="tx1"/>
                </a:solidFill>
                <a:latin typeface="Calibri" charset="0"/>
              </a:defRPr>
            </a:lvl6pPr>
            <a:lvl7pPr marL="2971800" indent="-228600" defTabSz="3938588" eaLnBrk="0" fontAlgn="base" hangingPunct="0">
              <a:spcAft>
                <a:spcPct val="0"/>
              </a:spcAft>
              <a:buFont typeface="Arial" charset="0"/>
              <a:buChar char="»"/>
              <a:defRPr sz="9600">
                <a:solidFill>
                  <a:schemeClr val="tx1"/>
                </a:solidFill>
                <a:latin typeface="Calibri" charset="0"/>
              </a:defRPr>
            </a:lvl7pPr>
            <a:lvl8pPr marL="3429000" indent="-228600" defTabSz="3938588" eaLnBrk="0" fontAlgn="base" hangingPunct="0">
              <a:spcAft>
                <a:spcPct val="0"/>
              </a:spcAft>
              <a:buFont typeface="Arial" charset="0"/>
              <a:buChar char="»"/>
              <a:defRPr sz="9600">
                <a:solidFill>
                  <a:schemeClr val="tx1"/>
                </a:solidFill>
                <a:latin typeface="Calibri" charset="0"/>
              </a:defRPr>
            </a:lvl8pPr>
            <a:lvl9pPr marL="3886200" indent="-228600" defTabSz="3938588" eaLnBrk="0" fontAlgn="base" hangingPunct="0">
              <a:spcAft>
                <a:spcPct val="0"/>
              </a:spcAft>
              <a:buFont typeface="Arial" charset="0"/>
              <a:buChar char="»"/>
              <a:defRPr sz="9600">
                <a:solidFill>
                  <a:schemeClr val="tx1"/>
                </a:solidFill>
                <a:latin typeface="Calibri" charset="0"/>
              </a:defRPr>
            </a:lvl9pPr>
          </a:lstStyle>
          <a:p>
            <a:pPr algn="ctr" eaLnBrk="1" hangingPunct="1">
              <a:spcBef>
                <a:spcPct val="50000"/>
              </a:spcBef>
            </a:pPr>
            <a:r>
              <a:rPr lang="en-US" altLang="en-US" sz="6000" b="1">
                <a:solidFill>
                  <a:schemeClr val="bg1"/>
                </a:solidFill>
                <a:latin typeface="Arial" charset="0"/>
              </a:rPr>
              <a:t>Methods</a:t>
            </a:r>
          </a:p>
        </p:txBody>
      </p:sp>
      <p:sp>
        <p:nvSpPr>
          <p:cNvPr id="14341" name="Text Box 13"/>
          <p:cNvSpPr txBox="1">
            <a:spLocks noChangeArrowheads="1"/>
          </p:cNvSpPr>
          <p:nvPr/>
        </p:nvSpPr>
        <p:spPr bwMode="auto">
          <a:xfrm>
            <a:off x="15932150" y="5768975"/>
            <a:ext cx="14090650" cy="1317625"/>
          </a:xfrm>
          <a:prstGeom prst="rect">
            <a:avLst/>
          </a:prstGeom>
          <a:solidFill>
            <a:srgbClr val="945200"/>
          </a:solidFill>
          <a:ln w="9525">
            <a:solidFill>
              <a:srgbClr val="FFFFCC"/>
            </a:solidFill>
            <a:miter lim="800000"/>
            <a:headEnd/>
            <a:tailEnd/>
          </a:ln>
        </p:spPr>
        <p:txBody>
          <a:bodyPr lIns="393887" tIns="196943" rIns="393887" bIns="196943">
            <a:spAutoFit/>
          </a:bodyPr>
          <a:lstStyle>
            <a:lvl1pPr defTabSz="3938588">
              <a:defRPr sz="15400">
                <a:solidFill>
                  <a:schemeClr val="tx1"/>
                </a:solidFill>
                <a:latin typeface="Calibri" charset="0"/>
              </a:defRPr>
            </a:lvl1pPr>
            <a:lvl2pPr marL="742950" indent="-285750" defTabSz="3938588">
              <a:defRPr sz="13400">
                <a:solidFill>
                  <a:schemeClr val="tx1"/>
                </a:solidFill>
                <a:latin typeface="Calibri" charset="0"/>
              </a:defRPr>
            </a:lvl2pPr>
            <a:lvl3pPr marL="1143000" indent="-228600" defTabSz="3938588">
              <a:defRPr sz="11500">
                <a:solidFill>
                  <a:schemeClr val="tx1"/>
                </a:solidFill>
                <a:latin typeface="Calibri" charset="0"/>
              </a:defRPr>
            </a:lvl3pPr>
            <a:lvl4pPr marL="1600200" indent="-228600" defTabSz="3938588">
              <a:defRPr sz="9600">
                <a:solidFill>
                  <a:schemeClr val="tx1"/>
                </a:solidFill>
                <a:latin typeface="Calibri" charset="0"/>
              </a:defRPr>
            </a:lvl4pPr>
            <a:lvl5pPr marL="2057400" indent="-228600" defTabSz="3938588">
              <a:defRPr sz="9600">
                <a:solidFill>
                  <a:schemeClr val="tx1"/>
                </a:solidFill>
                <a:latin typeface="Calibri" charset="0"/>
              </a:defRPr>
            </a:lvl5pPr>
            <a:lvl6pPr marL="2514600" indent="-228600" defTabSz="3938588" eaLnBrk="0" fontAlgn="base" hangingPunct="0">
              <a:spcAft>
                <a:spcPct val="0"/>
              </a:spcAft>
              <a:buFont typeface="Arial" charset="0"/>
              <a:buChar char="»"/>
              <a:defRPr sz="9600">
                <a:solidFill>
                  <a:schemeClr val="tx1"/>
                </a:solidFill>
                <a:latin typeface="Calibri" charset="0"/>
              </a:defRPr>
            </a:lvl6pPr>
            <a:lvl7pPr marL="2971800" indent="-228600" defTabSz="3938588" eaLnBrk="0" fontAlgn="base" hangingPunct="0">
              <a:spcAft>
                <a:spcPct val="0"/>
              </a:spcAft>
              <a:buFont typeface="Arial" charset="0"/>
              <a:buChar char="»"/>
              <a:defRPr sz="9600">
                <a:solidFill>
                  <a:schemeClr val="tx1"/>
                </a:solidFill>
                <a:latin typeface="Calibri" charset="0"/>
              </a:defRPr>
            </a:lvl7pPr>
            <a:lvl8pPr marL="3429000" indent="-228600" defTabSz="3938588" eaLnBrk="0" fontAlgn="base" hangingPunct="0">
              <a:spcAft>
                <a:spcPct val="0"/>
              </a:spcAft>
              <a:buFont typeface="Arial" charset="0"/>
              <a:buChar char="»"/>
              <a:defRPr sz="9600">
                <a:solidFill>
                  <a:schemeClr val="tx1"/>
                </a:solidFill>
                <a:latin typeface="Calibri" charset="0"/>
              </a:defRPr>
            </a:lvl8pPr>
            <a:lvl9pPr marL="3886200" indent="-228600" defTabSz="3938588" eaLnBrk="0" fontAlgn="base" hangingPunct="0">
              <a:spcAft>
                <a:spcPct val="0"/>
              </a:spcAft>
              <a:buFont typeface="Arial" charset="0"/>
              <a:buChar char="»"/>
              <a:defRPr sz="9600">
                <a:solidFill>
                  <a:schemeClr val="tx1"/>
                </a:solidFill>
                <a:latin typeface="Calibri" charset="0"/>
              </a:defRPr>
            </a:lvl9pPr>
          </a:lstStyle>
          <a:p>
            <a:pPr algn="ctr" eaLnBrk="1" hangingPunct="1">
              <a:spcBef>
                <a:spcPct val="50000"/>
              </a:spcBef>
            </a:pPr>
            <a:r>
              <a:rPr lang="en-US" altLang="en-US" sz="6000" b="1">
                <a:solidFill>
                  <a:schemeClr val="bg1"/>
                </a:solidFill>
                <a:latin typeface="Arial" charset="0"/>
              </a:rPr>
              <a:t>Results</a:t>
            </a:r>
          </a:p>
        </p:txBody>
      </p:sp>
      <p:sp>
        <p:nvSpPr>
          <p:cNvPr id="14342" name="Text Box 14"/>
          <p:cNvSpPr txBox="1">
            <a:spLocks noChangeArrowheads="1"/>
          </p:cNvSpPr>
          <p:nvPr/>
        </p:nvSpPr>
        <p:spPr bwMode="auto">
          <a:xfrm>
            <a:off x="30828456" y="11743951"/>
            <a:ext cx="11825288" cy="1317625"/>
          </a:xfrm>
          <a:prstGeom prst="rect">
            <a:avLst/>
          </a:prstGeom>
          <a:solidFill>
            <a:srgbClr val="945200"/>
          </a:solidFill>
          <a:ln w="9525">
            <a:solidFill>
              <a:srgbClr val="FFFFCC"/>
            </a:solidFill>
            <a:miter lim="800000"/>
            <a:headEnd/>
            <a:tailEnd/>
          </a:ln>
        </p:spPr>
        <p:txBody>
          <a:bodyPr lIns="393887" tIns="196943" rIns="393887" bIns="196943">
            <a:spAutoFit/>
          </a:bodyPr>
          <a:lstStyle>
            <a:lvl1pPr defTabSz="3938588">
              <a:defRPr sz="15400">
                <a:solidFill>
                  <a:schemeClr val="tx1"/>
                </a:solidFill>
                <a:latin typeface="Calibri" charset="0"/>
              </a:defRPr>
            </a:lvl1pPr>
            <a:lvl2pPr marL="742950" indent="-285750" defTabSz="3938588">
              <a:defRPr sz="13400">
                <a:solidFill>
                  <a:schemeClr val="tx1"/>
                </a:solidFill>
                <a:latin typeface="Calibri" charset="0"/>
              </a:defRPr>
            </a:lvl2pPr>
            <a:lvl3pPr marL="1143000" indent="-228600" defTabSz="3938588">
              <a:defRPr sz="11500">
                <a:solidFill>
                  <a:schemeClr val="tx1"/>
                </a:solidFill>
                <a:latin typeface="Calibri" charset="0"/>
              </a:defRPr>
            </a:lvl3pPr>
            <a:lvl4pPr marL="1600200" indent="-228600" defTabSz="3938588">
              <a:defRPr sz="9600">
                <a:solidFill>
                  <a:schemeClr val="tx1"/>
                </a:solidFill>
                <a:latin typeface="Calibri" charset="0"/>
              </a:defRPr>
            </a:lvl4pPr>
            <a:lvl5pPr marL="2057400" indent="-228600" defTabSz="3938588">
              <a:defRPr sz="9600">
                <a:solidFill>
                  <a:schemeClr val="tx1"/>
                </a:solidFill>
                <a:latin typeface="Calibri" charset="0"/>
              </a:defRPr>
            </a:lvl5pPr>
            <a:lvl6pPr marL="2514600" indent="-228600" defTabSz="3938588" eaLnBrk="0" fontAlgn="base" hangingPunct="0">
              <a:spcAft>
                <a:spcPct val="0"/>
              </a:spcAft>
              <a:buFont typeface="Arial" charset="0"/>
              <a:buChar char="»"/>
              <a:defRPr sz="9600">
                <a:solidFill>
                  <a:schemeClr val="tx1"/>
                </a:solidFill>
                <a:latin typeface="Calibri" charset="0"/>
              </a:defRPr>
            </a:lvl6pPr>
            <a:lvl7pPr marL="2971800" indent="-228600" defTabSz="3938588" eaLnBrk="0" fontAlgn="base" hangingPunct="0">
              <a:spcAft>
                <a:spcPct val="0"/>
              </a:spcAft>
              <a:buFont typeface="Arial" charset="0"/>
              <a:buChar char="»"/>
              <a:defRPr sz="9600">
                <a:solidFill>
                  <a:schemeClr val="tx1"/>
                </a:solidFill>
                <a:latin typeface="Calibri" charset="0"/>
              </a:defRPr>
            </a:lvl7pPr>
            <a:lvl8pPr marL="3429000" indent="-228600" defTabSz="3938588" eaLnBrk="0" fontAlgn="base" hangingPunct="0">
              <a:spcAft>
                <a:spcPct val="0"/>
              </a:spcAft>
              <a:buFont typeface="Arial" charset="0"/>
              <a:buChar char="»"/>
              <a:defRPr sz="9600">
                <a:solidFill>
                  <a:schemeClr val="tx1"/>
                </a:solidFill>
                <a:latin typeface="Calibri" charset="0"/>
              </a:defRPr>
            </a:lvl8pPr>
            <a:lvl9pPr marL="3886200" indent="-228600" defTabSz="3938588" eaLnBrk="0" fontAlgn="base" hangingPunct="0">
              <a:spcAft>
                <a:spcPct val="0"/>
              </a:spcAft>
              <a:buFont typeface="Arial" charset="0"/>
              <a:buChar char="»"/>
              <a:defRPr sz="9600">
                <a:solidFill>
                  <a:schemeClr val="tx1"/>
                </a:solidFill>
                <a:latin typeface="Calibri" charset="0"/>
              </a:defRPr>
            </a:lvl9pPr>
          </a:lstStyle>
          <a:p>
            <a:pPr algn="ctr" eaLnBrk="1" hangingPunct="1">
              <a:spcBef>
                <a:spcPct val="50000"/>
              </a:spcBef>
            </a:pPr>
            <a:r>
              <a:rPr lang="en-US" altLang="en-US" sz="6000" b="1">
                <a:solidFill>
                  <a:schemeClr val="bg1"/>
                </a:solidFill>
                <a:latin typeface="Arial" charset="0"/>
              </a:rPr>
              <a:t>Discussion</a:t>
            </a:r>
          </a:p>
        </p:txBody>
      </p:sp>
      <p:sp>
        <p:nvSpPr>
          <p:cNvPr id="14344" name="Text Box 24"/>
          <p:cNvSpPr txBox="1">
            <a:spLocks noChangeArrowheads="1"/>
          </p:cNvSpPr>
          <p:nvPr/>
        </p:nvSpPr>
        <p:spPr bwMode="auto">
          <a:xfrm>
            <a:off x="30602767" y="20929993"/>
            <a:ext cx="12344400" cy="1321062"/>
          </a:xfrm>
          <a:prstGeom prst="rect">
            <a:avLst/>
          </a:prstGeom>
          <a:solidFill>
            <a:srgbClr val="945200"/>
          </a:solidFill>
          <a:ln w="9525">
            <a:solidFill>
              <a:srgbClr val="FFFFCC"/>
            </a:solidFill>
            <a:miter lim="800000"/>
            <a:headEnd/>
            <a:tailEnd/>
          </a:ln>
        </p:spPr>
        <p:txBody>
          <a:bodyPr wrap="square" lIns="393887" tIns="196943" rIns="393887" bIns="196943">
            <a:spAutoFit/>
          </a:bodyPr>
          <a:lstStyle>
            <a:lvl1pPr defTabSz="3938588">
              <a:defRPr sz="15400">
                <a:solidFill>
                  <a:schemeClr val="tx1"/>
                </a:solidFill>
                <a:latin typeface="Calibri" charset="0"/>
              </a:defRPr>
            </a:lvl1pPr>
            <a:lvl2pPr marL="742950" indent="-285750" defTabSz="3938588">
              <a:defRPr sz="13400">
                <a:solidFill>
                  <a:schemeClr val="tx1"/>
                </a:solidFill>
                <a:latin typeface="Calibri" charset="0"/>
              </a:defRPr>
            </a:lvl2pPr>
            <a:lvl3pPr marL="1143000" indent="-228600" defTabSz="3938588">
              <a:defRPr sz="11500">
                <a:solidFill>
                  <a:schemeClr val="tx1"/>
                </a:solidFill>
                <a:latin typeface="Calibri" charset="0"/>
              </a:defRPr>
            </a:lvl3pPr>
            <a:lvl4pPr marL="1600200" indent="-228600" defTabSz="3938588">
              <a:defRPr sz="9600">
                <a:solidFill>
                  <a:schemeClr val="tx1"/>
                </a:solidFill>
                <a:latin typeface="Calibri" charset="0"/>
              </a:defRPr>
            </a:lvl4pPr>
            <a:lvl5pPr marL="2057400" indent="-228600" defTabSz="3938588">
              <a:defRPr sz="9600">
                <a:solidFill>
                  <a:schemeClr val="tx1"/>
                </a:solidFill>
                <a:latin typeface="Calibri" charset="0"/>
              </a:defRPr>
            </a:lvl5pPr>
            <a:lvl6pPr marL="2514600" indent="-228600" defTabSz="3938588" eaLnBrk="0" fontAlgn="base" hangingPunct="0">
              <a:spcAft>
                <a:spcPct val="0"/>
              </a:spcAft>
              <a:buFont typeface="Arial" charset="0"/>
              <a:buChar char="»"/>
              <a:defRPr sz="9600">
                <a:solidFill>
                  <a:schemeClr val="tx1"/>
                </a:solidFill>
                <a:latin typeface="Calibri" charset="0"/>
              </a:defRPr>
            </a:lvl6pPr>
            <a:lvl7pPr marL="2971800" indent="-228600" defTabSz="3938588" eaLnBrk="0" fontAlgn="base" hangingPunct="0">
              <a:spcAft>
                <a:spcPct val="0"/>
              </a:spcAft>
              <a:buFont typeface="Arial" charset="0"/>
              <a:buChar char="»"/>
              <a:defRPr sz="9600">
                <a:solidFill>
                  <a:schemeClr val="tx1"/>
                </a:solidFill>
                <a:latin typeface="Calibri" charset="0"/>
              </a:defRPr>
            </a:lvl7pPr>
            <a:lvl8pPr marL="3429000" indent="-228600" defTabSz="3938588" eaLnBrk="0" fontAlgn="base" hangingPunct="0">
              <a:spcAft>
                <a:spcPct val="0"/>
              </a:spcAft>
              <a:buFont typeface="Arial" charset="0"/>
              <a:buChar char="»"/>
              <a:defRPr sz="9600">
                <a:solidFill>
                  <a:schemeClr val="tx1"/>
                </a:solidFill>
                <a:latin typeface="Calibri" charset="0"/>
              </a:defRPr>
            </a:lvl8pPr>
            <a:lvl9pPr marL="3886200" indent="-228600" defTabSz="3938588" eaLnBrk="0" fontAlgn="base" hangingPunct="0">
              <a:spcAft>
                <a:spcPct val="0"/>
              </a:spcAft>
              <a:buFont typeface="Arial" charset="0"/>
              <a:buChar char="»"/>
              <a:defRPr sz="9600">
                <a:solidFill>
                  <a:schemeClr val="tx1"/>
                </a:solidFill>
                <a:latin typeface="Calibri" charset="0"/>
              </a:defRPr>
            </a:lvl9pPr>
          </a:lstStyle>
          <a:p>
            <a:pPr algn="ctr" eaLnBrk="1" hangingPunct="1">
              <a:spcBef>
                <a:spcPct val="50000"/>
              </a:spcBef>
            </a:pPr>
            <a:r>
              <a:rPr lang="en-US" altLang="en-US" sz="6000" b="1" dirty="0" smtClean="0">
                <a:solidFill>
                  <a:schemeClr val="bg1"/>
                </a:solidFill>
                <a:latin typeface="Arial" charset="0"/>
              </a:rPr>
              <a:t>Future Directions &amp; Limitations</a:t>
            </a:r>
            <a:endParaRPr lang="en-US" altLang="en-US" sz="6000" b="1" dirty="0">
              <a:solidFill>
                <a:schemeClr val="bg1"/>
              </a:solidFill>
              <a:latin typeface="Arial" charset="0"/>
            </a:endParaRPr>
          </a:p>
        </p:txBody>
      </p:sp>
      <p:sp>
        <p:nvSpPr>
          <p:cNvPr id="14346" name="TextBox 24"/>
          <p:cNvSpPr txBox="1">
            <a:spLocks noChangeArrowheads="1"/>
          </p:cNvSpPr>
          <p:nvPr/>
        </p:nvSpPr>
        <p:spPr bwMode="auto">
          <a:xfrm>
            <a:off x="73483788" y="61641038"/>
            <a:ext cx="48547337" cy="130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93887" tIns="196943" rIns="393887" bIns="196943">
            <a:spAutoFit/>
          </a:bodyPr>
          <a:lstStyle>
            <a:lvl1pPr defTabSz="18900775">
              <a:defRPr sz="15400">
                <a:solidFill>
                  <a:schemeClr val="tx1"/>
                </a:solidFill>
                <a:latin typeface="Calibri" charset="0"/>
              </a:defRPr>
            </a:lvl1pPr>
            <a:lvl2pPr marL="742950" indent="-285750" defTabSz="18900775">
              <a:defRPr sz="13400">
                <a:solidFill>
                  <a:schemeClr val="tx1"/>
                </a:solidFill>
                <a:latin typeface="Calibri" charset="0"/>
              </a:defRPr>
            </a:lvl2pPr>
            <a:lvl3pPr marL="1143000" indent="-228600" defTabSz="18900775">
              <a:defRPr sz="11500">
                <a:solidFill>
                  <a:schemeClr val="tx1"/>
                </a:solidFill>
                <a:latin typeface="Calibri" charset="0"/>
              </a:defRPr>
            </a:lvl3pPr>
            <a:lvl4pPr marL="1600200" indent="-228600" defTabSz="18900775">
              <a:defRPr sz="9600">
                <a:solidFill>
                  <a:schemeClr val="tx1"/>
                </a:solidFill>
                <a:latin typeface="Calibri" charset="0"/>
              </a:defRPr>
            </a:lvl4pPr>
            <a:lvl5pPr marL="2057400" indent="-228600" defTabSz="18900775">
              <a:defRPr sz="9600">
                <a:solidFill>
                  <a:schemeClr val="tx1"/>
                </a:solidFill>
                <a:latin typeface="Calibri" charset="0"/>
              </a:defRPr>
            </a:lvl5pPr>
            <a:lvl6pPr marL="2514600" indent="-228600" defTabSz="18900775" eaLnBrk="0" fontAlgn="base" hangingPunct="0">
              <a:spcAft>
                <a:spcPct val="0"/>
              </a:spcAft>
              <a:buFont typeface="Arial" charset="0"/>
              <a:buChar char="»"/>
              <a:defRPr sz="9600">
                <a:solidFill>
                  <a:schemeClr val="tx1"/>
                </a:solidFill>
                <a:latin typeface="Calibri" charset="0"/>
              </a:defRPr>
            </a:lvl6pPr>
            <a:lvl7pPr marL="2971800" indent="-228600" defTabSz="18900775" eaLnBrk="0" fontAlgn="base" hangingPunct="0">
              <a:spcAft>
                <a:spcPct val="0"/>
              </a:spcAft>
              <a:buFont typeface="Arial" charset="0"/>
              <a:buChar char="»"/>
              <a:defRPr sz="9600">
                <a:solidFill>
                  <a:schemeClr val="tx1"/>
                </a:solidFill>
                <a:latin typeface="Calibri" charset="0"/>
              </a:defRPr>
            </a:lvl7pPr>
            <a:lvl8pPr marL="3429000" indent="-228600" defTabSz="18900775" eaLnBrk="0" fontAlgn="base" hangingPunct="0">
              <a:spcAft>
                <a:spcPct val="0"/>
              </a:spcAft>
              <a:buFont typeface="Arial" charset="0"/>
              <a:buChar char="»"/>
              <a:defRPr sz="9600">
                <a:solidFill>
                  <a:schemeClr val="tx1"/>
                </a:solidFill>
                <a:latin typeface="Calibri" charset="0"/>
              </a:defRPr>
            </a:lvl8pPr>
            <a:lvl9pPr marL="3886200" indent="-228600" defTabSz="18900775" eaLnBrk="0" fontAlgn="base" hangingPunct="0">
              <a:spcAft>
                <a:spcPct val="0"/>
              </a:spcAft>
              <a:buFont typeface="Arial" charset="0"/>
              <a:buChar char="»"/>
              <a:defRPr sz="9600">
                <a:solidFill>
                  <a:schemeClr val="tx1"/>
                </a:solidFill>
                <a:latin typeface="Calibri" charset="0"/>
              </a:defRPr>
            </a:lvl9pPr>
          </a:lstStyle>
          <a:p>
            <a:pPr eaLnBrk="1" hangingPunct="1"/>
            <a:r>
              <a:rPr lang="en-US" altLang="en-US" sz="13800"/>
              <a:t>Figure 1. During the CPP test, animals that had received cocaine (10 or 20 mg/kg) during drug conditioning trials spent more time in the cocaine-paired side. These effects were enhanced in the Cocaine 20/MDMA 3.0 treatment group, and reduced in the Cocaine 10/MDMA 3.0 and Cocaine 20/MDMA 1.5 treatment groups. </a:t>
            </a:r>
          </a:p>
        </p:txBody>
      </p:sp>
      <p:sp>
        <p:nvSpPr>
          <p:cNvPr id="14347" name="Text Box 62"/>
          <p:cNvSpPr txBox="1">
            <a:spLocks noChangeArrowheads="1"/>
          </p:cNvSpPr>
          <p:nvPr/>
        </p:nvSpPr>
        <p:spPr bwMode="auto">
          <a:xfrm>
            <a:off x="1600200" y="7334250"/>
            <a:ext cx="13335000" cy="352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938588">
              <a:defRPr sz="15400">
                <a:solidFill>
                  <a:schemeClr val="tx1"/>
                </a:solidFill>
                <a:latin typeface="Calibri" charset="0"/>
              </a:defRPr>
            </a:lvl1pPr>
            <a:lvl2pPr marL="742950" indent="-285750" defTabSz="3938588">
              <a:defRPr sz="13400">
                <a:solidFill>
                  <a:schemeClr val="tx1"/>
                </a:solidFill>
                <a:latin typeface="Calibri" charset="0"/>
              </a:defRPr>
            </a:lvl2pPr>
            <a:lvl3pPr marL="1143000" indent="-228600" defTabSz="3938588">
              <a:defRPr sz="11500">
                <a:solidFill>
                  <a:schemeClr val="tx1"/>
                </a:solidFill>
                <a:latin typeface="Calibri" charset="0"/>
              </a:defRPr>
            </a:lvl3pPr>
            <a:lvl4pPr marL="1600200" indent="-228600" defTabSz="3938588">
              <a:defRPr sz="9600">
                <a:solidFill>
                  <a:schemeClr val="tx1"/>
                </a:solidFill>
                <a:latin typeface="Calibri" charset="0"/>
              </a:defRPr>
            </a:lvl4pPr>
            <a:lvl5pPr marL="2057400" indent="-228600" defTabSz="3938588">
              <a:defRPr sz="9600">
                <a:solidFill>
                  <a:schemeClr val="tx1"/>
                </a:solidFill>
                <a:latin typeface="Calibri" charset="0"/>
              </a:defRPr>
            </a:lvl5pPr>
            <a:lvl6pPr marL="2514600" indent="-228600" defTabSz="3938588" eaLnBrk="0" fontAlgn="base" hangingPunct="0">
              <a:spcAft>
                <a:spcPct val="0"/>
              </a:spcAft>
              <a:buFont typeface="Arial" charset="0"/>
              <a:buChar char="»"/>
              <a:defRPr sz="9600">
                <a:solidFill>
                  <a:schemeClr val="tx1"/>
                </a:solidFill>
                <a:latin typeface="Calibri" charset="0"/>
              </a:defRPr>
            </a:lvl6pPr>
            <a:lvl7pPr marL="2971800" indent="-228600" defTabSz="3938588" eaLnBrk="0" fontAlgn="base" hangingPunct="0">
              <a:spcAft>
                <a:spcPct val="0"/>
              </a:spcAft>
              <a:buFont typeface="Arial" charset="0"/>
              <a:buChar char="»"/>
              <a:defRPr sz="9600">
                <a:solidFill>
                  <a:schemeClr val="tx1"/>
                </a:solidFill>
                <a:latin typeface="Calibri" charset="0"/>
              </a:defRPr>
            </a:lvl7pPr>
            <a:lvl8pPr marL="3429000" indent="-228600" defTabSz="3938588" eaLnBrk="0" fontAlgn="base" hangingPunct="0">
              <a:spcAft>
                <a:spcPct val="0"/>
              </a:spcAft>
              <a:buFont typeface="Arial" charset="0"/>
              <a:buChar char="»"/>
              <a:defRPr sz="9600">
                <a:solidFill>
                  <a:schemeClr val="tx1"/>
                </a:solidFill>
                <a:latin typeface="Calibri" charset="0"/>
              </a:defRPr>
            </a:lvl8pPr>
            <a:lvl9pPr marL="3886200" indent="-228600" defTabSz="3938588" eaLnBrk="0" fontAlgn="base" hangingPunct="0">
              <a:spcAft>
                <a:spcPct val="0"/>
              </a:spcAft>
              <a:buFont typeface="Arial" charset="0"/>
              <a:buChar char="»"/>
              <a:defRPr sz="9600">
                <a:solidFill>
                  <a:schemeClr val="tx1"/>
                </a:solidFill>
                <a:latin typeface="Calibri" charset="0"/>
              </a:defRPr>
            </a:lvl9pPr>
          </a:lstStyle>
          <a:p>
            <a:pPr marL="457200" indent="-457200">
              <a:spcBef>
                <a:spcPct val="20000"/>
              </a:spcBef>
              <a:buFont typeface="Arial" pitchFamily="34" charset="0"/>
              <a:buChar char="•"/>
            </a:pPr>
            <a:r>
              <a:rPr lang="en-US" altLang="en-US" sz="3600" b="1" dirty="0">
                <a:latin typeface="Arial Narrow" pitchFamily="34" charset="0"/>
              </a:rPr>
              <a:t>Substance misuse, physical inactivity, and unhealthy eating and sleeping habits are important </a:t>
            </a:r>
            <a:r>
              <a:rPr lang="en-US" altLang="en-US" sz="3600" b="1" dirty="0" smtClean="0">
                <a:latin typeface="Arial Narrow" pitchFamily="34" charset="0"/>
              </a:rPr>
              <a:t>for </a:t>
            </a:r>
            <a:r>
              <a:rPr lang="en-US" altLang="en-US" sz="3600" b="1" dirty="0">
                <a:latin typeface="Arial Narrow" pitchFamily="34" charset="0"/>
              </a:rPr>
              <a:t>current life satisfaction and forestalling chronic health conditions. </a:t>
            </a:r>
            <a:endParaRPr lang="en-US" altLang="en-US" sz="3600" b="1" dirty="0" smtClean="0">
              <a:latin typeface="Arial Narrow" pitchFamily="34" charset="0"/>
            </a:endParaRPr>
          </a:p>
          <a:p>
            <a:pPr marL="457200" indent="-457200">
              <a:spcBef>
                <a:spcPct val="20000"/>
              </a:spcBef>
              <a:buFont typeface="Arial" pitchFamily="34" charset="0"/>
              <a:buChar char="•"/>
            </a:pPr>
            <a:r>
              <a:rPr lang="en-US" altLang="en-US" sz="3600" b="1" dirty="0" smtClean="0">
                <a:latin typeface="Arial Narrow" pitchFamily="34" charset="0"/>
              </a:rPr>
              <a:t>The </a:t>
            </a:r>
            <a:r>
              <a:rPr lang="en-US" altLang="en-US" sz="3600" b="1" dirty="0">
                <a:latin typeface="Arial Narrow" pitchFamily="34" charset="0"/>
              </a:rPr>
              <a:t>current study examined the plausibility of offering a 1-session (60 minute) acceptance and commitment therapy (ACT) intervention for college students seeking health-related behavior change</a:t>
            </a:r>
            <a:r>
              <a:rPr lang="en-US" altLang="en-US" sz="3600" b="1" dirty="0" smtClean="0">
                <a:latin typeface="Arial Narrow" pitchFamily="34" charset="0"/>
              </a:rPr>
              <a:t>.</a:t>
            </a:r>
            <a:endParaRPr lang="en-US" altLang="en-US" sz="3600" b="1" dirty="0">
              <a:latin typeface="Arial Narrow" pitchFamily="34" charset="0"/>
            </a:endParaRPr>
          </a:p>
        </p:txBody>
      </p:sp>
      <p:sp>
        <p:nvSpPr>
          <p:cNvPr id="14348" name="Text Box 63"/>
          <p:cNvSpPr txBox="1">
            <a:spLocks noChangeArrowheads="1"/>
          </p:cNvSpPr>
          <p:nvPr/>
        </p:nvSpPr>
        <p:spPr bwMode="auto">
          <a:xfrm>
            <a:off x="1600200" y="12801600"/>
            <a:ext cx="13695363" cy="1455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3938588">
              <a:defRPr sz="15400">
                <a:solidFill>
                  <a:schemeClr val="tx1"/>
                </a:solidFill>
                <a:latin typeface="Calibri" charset="0"/>
              </a:defRPr>
            </a:lvl1pPr>
            <a:lvl2pPr marL="742950" indent="-285750" defTabSz="3938588">
              <a:defRPr sz="13400">
                <a:solidFill>
                  <a:schemeClr val="tx1"/>
                </a:solidFill>
                <a:latin typeface="Calibri" charset="0"/>
              </a:defRPr>
            </a:lvl2pPr>
            <a:lvl3pPr marL="1143000" indent="-228600" defTabSz="3938588">
              <a:defRPr sz="11500">
                <a:solidFill>
                  <a:schemeClr val="tx1"/>
                </a:solidFill>
                <a:latin typeface="Calibri" charset="0"/>
              </a:defRPr>
            </a:lvl3pPr>
            <a:lvl4pPr marL="1600200" indent="-228600" defTabSz="3938588">
              <a:defRPr sz="9600">
                <a:solidFill>
                  <a:schemeClr val="tx1"/>
                </a:solidFill>
                <a:latin typeface="Calibri" charset="0"/>
              </a:defRPr>
            </a:lvl4pPr>
            <a:lvl5pPr marL="2057400" indent="-228600" defTabSz="3938588">
              <a:defRPr sz="9600">
                <a:solidFill>
                  <a:schemeClr val="tx1"/>
                </a:solidFill>
                <a:latin typeface="Calibri" charset="0"/>
              </a:defRPr>
            </a:lvl5pPr>
            <a:lvl6pPr marL="2514600" indent="-228600" defTabSz="3938588" eaLnBrk="0" fontAlgn="base" hangingPunct="0">
              <a:spcAft>
                <a:spcPct val="0"/>
              </a:spcAft>
              <a:buFont typeface="Arial" charset="0"/>
              <a:buChar char="»"/>
              <a:defRPr sz="9600">
                <a:solidFill>
                  <a:schemeClr val="tx1"/>
                </a:solidFill>
                <a:latin typeface="Calibri" charset="0"/>
              </a:defRPr>
            </a:lvl6pPr>
            <a:lvl7pPr marL="2971800" indent="-228600" defTabSz="3938588" eaLnBrk="0" fontAlgn="base" hangingPunct="0">
              <a:spcAft>
                <a:spcPct val="0"/>
              </a:spcAft>
              <a:buFont typeface="Arial" charset="0"/>
              <a:buChar char="»"/>
              <a:defRPr sz="9600">
                <a:solidFill>
                  <a:schemeClr val="tx1"/>
                </a:solidFill>
                <a:latin typeface="Calibri" charset="0"/>
              </a:defRPr>
            </a:lvl7pPr>
            <a:lvl8pPr marL="3429000" indent="-228600" defTabSz="3938588" eaLnBrk="0" fontAlgn="base" hangingPunct="0">
              <a:spcAft>
                <a:spcPct val="0"/>
              </a:spcAft>
              <a:buFont typeface="Arial" charset="0"/>
              <a:buChar char="»"/>
              <a:defRPr sz="9600">
                <a:solidFill>
                  <a:schemeClr val="tx1"/>
                </a:solidFill>
                <a:latin typeface="Calibri" charset="0"/>
              </a:defRPr>
            </a:lvl8pPr>
            <a:lvl9pPr marL="3886200" indent="-228600" defTabSz="3938588" eaLnBrk="0" fontAlgn="base" hangingPunct="0">
              <a:spcAft>
                <a:spcPct val="0"/>
              </a:spcAft>
              <a:buFont typeface="Arial" charset="0"/>
              <a:buChar char="»"/>
              <a:defRPr sz="9600">
                <a:solidFill>
                  <a:schemeClr val="tx1"/>
                </a:solidFill>
                <a:latin typeface="Calibri" charset="0"/>
              </a:defRPr>
            </a:lvl9pPr>
          </a:lstStyle>
          <a:p>
            <a:pPr>
              <a:spcBef>
                <a:spcPct val="20000"/>
              </a:spcBef>
              <a:buFont typeface="Arial" charset="0"/>
              <a:buChar char="•"/>
            </a:pPr>
            <a:r>
              <a:rPr lang="en-US" altLang="en-US" sz="3600" b="1" u="sng" dirty="0" smtClean="0">
                <a:latin typeface="Arial Narrow" pitchFamily="34" charset="0"/>
              </a:rPr>
              <a:t>Design</a:t>
            </a:r>
            <a:r>
              <a:rPr lang="en-US" altLang="en-US" sz="3600" b="1" dirty="0" smtClean="0">
                <a:latin typeface="Arial Narrow" pitchFamily="34" charset="0"/>
              </a:rPr>
              <a:t>: Open clinical trial with primary dependent variables assessed prior to the ACT session and 30 days later. </a:t>
            </a:r>
          </a:p>
          <a:p>
            <a:pPr>
              <a:spcBef>
                <a:spcPct val="20000"/>
              </a:spcBef>
              <a:buFont typeface="Arial" charset="0"/>
              <a:buChar char="•"/>
            </a:pPr>
            <a:r>
              <a:rPr lang="en-US" altLang="en-US" sz="3600" b="1" u="sng" dirty="0" smtClean="0">
                <a:latin typeface="Arial Narrow" pitchFamily="34" charset="0"/>
              </a:rPr>
              <a:t>Measures</a:t>
            </a:r>
            <a:r>
              <a:rPr lang="en-US" altLang="en-US" sz="3600" b="1" dirty="0" smtClean="0">
                <a:latin typeface="Arial Narrow" pitchFamily="34" charset="0"/>
              </a:rPr>
              <a:t>:</a:t>
            </a:r>
          </a:p>
          <a:p>
            <a:pPr lvl="1">
              <a:spcBef>
                <a:spcPct val="20000"/>
              </a:spcBef>
              <a:buFont typeface="Arial" charset="0"/>
              <a:buChar char="•"/>
            </a:pPr>
            <a:r>
              <a:rPr lang="en-US" altLang="en-US" sz="3600" b="1" dirty="0" smtClean="0">
                <a:latin typeface="Arial Narrow" pitchFamily="34" charset="0"/>
              </a:rPr>
              <a:t>The health-related </a:t>
            </a:r>
            <a:r>
              <a:rPr lang="en-US" altLang="en-US" sz="3600" b="1" dirty="0">
                <a:latin typeface="Arial Narrow" pitchFamily="34" charset="0"/>
              </a:rPr>
              <a:t>behavior questionnaire </a:t>
            </a:r>
            <a:r>
              <a:rPr lang="en-US" altLang="en-US" sz="3600" b="1" dirty="0" smtClean="0">
                <a:latin typeface="Arial Narrow" pitchFamily="34" charset="0"/>
              </a:rPr>
              <a:t>compiled for this study from items from existing measures assessed, on a </a:t>
            </a:r>
            <a:r>
              <a:rPr lang="en-US" altLang="en-US" sz="3600" b="1" dirty="0" err="1" smtClean="0">
                <a:latin typeface="Arial Narrow" pitchFamily="34" charset="0"/>
              </a:rPr>
              <a:t>Likert</a:t>
            </a:r>
            <a:r>
              <a:rPr lang="en-US" altLang="en-US" sz="3600" b="1" dirty="0" smtClean="0">
                <a:latin typeface="Arial Narrow" pitchFamily="34" charset="0"/>
              </a:rPr>
              <a:t> scale: (A) tobacco, alcohol, marijuana </a:t>
            </a:r>
            <a:r>
              <a:rPr lang="en-US" altLang="en-US" sz="3600" b="1" dirty="0">
                <a:latin typeface="Arial Narrow" pitchFamily="34" charset="0"/>
              </a:rPr>
              <a:t>use, </a:t>
            </a:r>
            <a:r>
              <a:rPr lang="en-US" altLang="en-US" sz="3600" b="1" dirty="0" smtClean="0">
                <a:latin typeface="Arial Narrow" pitchFamily="34" charset="0"/>
              </a:rPr>
              <a:t>exercise</a:t>
            </a:r>
            <a:r>
              <a:rPr lang="en-US" altLang="en-US" sz="3600" b="1" dirty="0">
                <a:latin typeface="Arial Narrow" pitchFamily="34" charset="0"/>
              </a:rPr>
              <a:t>, </a:t>
            </a:r>
            <a:r>
              <a:rPr lang="en-US" altLang="en-US" sz="3600" b="1" dirty="0" smtClean="0">
                <a:latin typeface="Arial Narrow" pitchFamily="34" charset="0"/>
              </a:rPr>
              <a:t>eating, </a:t>
            </a:r>
            <a:r>
              <a:rPr lang="en-US" altLang="en-US" sz="3600" b="1" dirty="0">
                <a:latin typeface="Arial Narrow" pitchFamily="34" charset="0"/>
              </a:rPr>
              <a:t>and </a:t>
            </a:r>
            <a:r>
              <a:rPr lang="en-US" altLang="en-US" sz="3600" b="1" dirty="0" smtClean="0">
                <a:latin typeface="Arial Narrow" pitchFamily="34" charset="0"/>
              </a:rPr>
              <a:t>sleep habits during the prior 30 days as well as (B) satisfaction with behavior in each domain. </a:t>
            </a:r>
          </a:p>
          <a:p>
            <a:pPr lvl="1">
              <a:spcBef>
                <a:spcPct val="20000"/>
              </a:spcBef>
              <a:buFont typeface="Arial" charset="0"/>
              <a:buChar char="•"/>
            </a:pPr>
            <a:r>
              <a:rPr lang="en-US" altLang="en-US" sz="3600" b="1" dirty="0" smtClean="0">
                <a:latin typeface="Arial Narrow" pitchFamily="34" charset="0"/>
              </a:rPr>
              <a:t>Valued Living Questionnaire (VLQ, Wilson et al., 2010) item #10 assessed importance of and action toward physical self-care  </a:t>
            </a:r>
            <a:endParaRPr lang="en-US" altLang="en-US" sz="3600" b="1" dirty="0">
              <a:latin typeface="Arial Narrow" pitchFamily="34" charset="0"/>
            </a:endParaRPr>
          </a:p>
          <a:p>
            <a:pPr>
              <a:spcBef>
                <a:spcPct val="20000"/>
              </a:spcBef>
              <a:buFont typeface="Arial" charset="0"/>
              <a:buChar char="•"/>
            </a:pPr>
            <a:r>
              <a:rPr lang="en-US" altLang="en-US" sz="3600" b="1" u="sng" dirty="0" smtClean="0">
                <a:latin typeface="Arial Narrow" pitchFamily="34" charset="0"/>
              </a:rPr>
              <a:t>Procedure</a:t>
            </a:r>
            <a:r>
              <a:rPr lang="en-US" altLang="en-US" sz="3600" b="1" dirty="0" smtClean="0">
                <a:latin typeface="Arial Narrow" pitchFamily="34" charset="0"/>
              </a:rPr>
              <a:t>: </a:t>
            </a:r>
          </a:p>
          <a:p>
            <a:pPr lvl="1">
              <a:spcBef>
                <a:spcPct val="20000"/>
              </a:spcBef>
              <a:buFont typeface="Arial" charset="0"/>
              <a:buChar char="•"/>
            </a:pPr>
            <a:r>
              <a:rPr lang="en-US" altLang="en-US" sz="3600" b="1" dirty="0" smtClean="0">
                <a:latin typeface="Arial Narrow" pitchFamily="34" charset="0"/>
              </a:rPr>
              <a:t>Each </a:t>
            </a:r>
            <a:r>
              <a:rPr lang="en-US" altLang="en-US" sz="3600" b="1" dirty="0">
                <a:latin typeface="Arial Narrow" pitchFamily="34" charset="0"/>
              </a:rPr>
              <a:t>participant </a:t>
            </a:r>
            <a:r>
              <a:rPr lang="en-US" altLang="en-US" sz="3600" b="1" dirty="0" smtClean="0">
                <a:latin typeface="Arial Narrow" pitchFamily="34" charset="0"/>
              </a:rPr>
              <a:t>identified one target area: </a:t>
            </a:r>
            <a:r>
              <a:rPr lang="en-US" altLang="en-US" sz="3600" b="1" dirty="0">
                <a:latin typeface="Arial Narrow" pitchFamily="34" charset="0"/>
              </a:rPr>
              <a:t>tobacco, alcohol, marijuana, exercise, </a:t>
            </a:r>
            <a:r>
              <a:rPr lang="en-US" altLang="en-US" sz="3600" b="1" dirty="0" smtClean="0">
                <a:latin typeface="Arial Narrow" pitchFamily="34" charset="0"/>
              </a:rPr>
              <a:t>diet, </a:t>
            </a:r>
            <a:r>
              <a:rPr lang="en-US" altLang="en-US" sz="3600" b="1" dirty="0">
                <a:latin typeface="Arial Narrow" pitchFamily="34" charset="0"/>
              </a:rPr>
              <a:t>or sleep. </a:t>
            </a:r>
            <a:r>
              <a:rPr lang="en-US" altLang="en-US" sz="3600" b="1" dirty="0" smtClean="0">
                <a:latin typeface="Arial Narrow" pitchFamily="34" charset="0"/>
              </a:rPr>
              <a:t>Using a protocol based on focused ACT (</a:t>
            </a:r>
            <a:r>
              <a:rPr lang="en-US" altLang="en-US" sz="3600" b="1" dirty="0" err="1" smtClean="0">
                <a:latin typeface="Arial Narrow" pitchFamily="34" charset="0"/>
              </a:rPr>
              <a:t>Strosahl</a:t>
            </a:r>
            <a:r>
              <a:rPr lang="en-US" altLang="en-US" sz="3600" b="1" dirty="0" smtClean="0">
                <a:latin typeface="Arial Narrow" pitchFamily="34" charset="0"/>
              </a:rPr>
              <a:t> &amp; Robinson, 2011) and the ACT Matrix (Polk &amp; </a:t>
            </a:r>
            <a:r>
              <a:rPr lang="en-US" altLang="en-US" sz="3600" b="1" dirty="0" err="1" smtClean="0">
                <a:latin typeface="Arial Narrow" pitchFamily="34" charset="0"/>
              </a:rPr>
              <a:t>Schoendorff</a:t>
            </a:r>
            <a:r>
              <a:rPr lang="en-US" altLang="en-US" sz="3600" b="1" dirty="0" smtClean="0">
                <a:latin typeface="Arial Narrow" pitchFamily="34" charset="0"/>
              </a:rPr>
              <a:t>, 2014),  the session focused </a:t>
            </a:r>
            <a:r>
              <a:rPr lang="en-US" altLang="en-US" sz="3600" b="1" dirty="0">
                <a:latin typeface="Arial Narrow" pitchFamily="34" charset="0"/>
              </a:rPr>
              <a:t>on </a:t>
            </a:r>
            <a:r>
              <a:rPr lang="en-US" altLang="en-US" sz="3600" b="1" dirty="0" smtClean="0">
                <a:latin typeface="Arial Narrow" pitchFamily="34" charset="0"/>
              </a:rPr>
              <a:t>collaboratively identifying the values underpinning the  desire to change, establishing goals for change (Harris, 2009), and introducing relevant strategies for addressing internal and external barriers (see Illustration below and to the right). The session </a:t>
            </a:r>
            <a:r>
              <a:rPr lang="en-US" altLang="en-US" sz="3600" b="1" dirty="0">
                <a:latin typeface="Arial Narrow" pitchFamily="34" charset="0"/>
              </a:rPr>
              <a:t>concluded with a collaboratively developed plan </a:t>
            </a:r>
            <a:r>
              <a:rPr lang="en-US" altLang="en-US" sz="3600" b="1" dirty="0" smtClean="0">
                <a:latin typeface="Arial Narrow" pitchFamily="34" charset="0"/>
              </a:rPr>
              <a:t>for </a:t>
            </a:r>
            <a:r>
              <a:rPr lang="en-US" altLang="en-US" sz="3600" b="1" dirty="0">
                <a:latin typeface="Arial Narrow" pitchFamily="34" charset="0"/>
              </a:rPr>
              <a:t>making progressive changes </a:t>
            </a:r>
            <a:r>
              <a:rPr lang="en-US" altLang="en-US" sz="3600" b="1" dirty="0" smtClean="0">
                <a:latin typeface="Arial Narrow" pitchFamily="34" charset="0"/>
              </a:rPr>
              <a:t>in the </a:t>
            </a:r>
            <a:r>
              <a:rPr lang="en-US" altLang="en-US" sz="3600" b="1" dirty="0">
                <a:latin typeface="Arial Narrow" pitchFamily="34" charset="0"/>
              </a:rPr>
              <a:t>next 30 </a:t>
            </a:r>
            <a:r>
              <a:rPr lang="en-US" altLang="en-US" sz="3600" b="1" dirty="0" smtClean="0">
                <a:latin typeface="Arial Narrow" pitchFamily="34" charset="0"/>
              </a:rPr>
              <a:t>days and a personal commitment to change statement (see illustration directly below.)</a:t>
            </a:r>
            <a:endParaRPr lang="en-US" altLang="en-US" sz="3600" b="1" dirty="0">
              <a:latin typeface="Arial Narrow" pitchFamily="34" charset="0"/>
            </a:endParaRPr>
          </a:p>
          <a:p>
            <a:pPr>
              <a:spcBef>
                <a:spcPct val="20000"/>
              </a:spcBef>
              <a:buFont typeface="Arial" charset="0"/>
              <a:buNone/>
            </a:pPr>
            <a:endParaRPr lang="en-US" altLang="en-US" sz="3600" b="1" dirty="0">
              <a:latin typeface="Arial Narrow" pitchFamily="34" charset="0"/>
            </a:endParaRPr>
          </a:p>
          <a:p>
            <a:pPr>
              <a:spcBef>
                <a:spcPct val="20000"/>
              </a:spcBef>
              <a:buFont typeface="Arial" charset="0"/>
              <a:buNone/>
            </a:pPr>
            <a:endParaRPr lang="en-US" altLang="en-US" sz="3600" b="1" dirty="0">
              <a:latin typeface="Arial Narrow" pitchFamily="34" charset="0"/>
            </a:endParaRPr>
          </a:p>
          <a:p>
            <a:pPr>
              <a:spcBef>
                <a:spcPct val="20000"/>
              </a:spcBef>
              <a:buFont typeface="Arial" charset="0"/>
              <a:buNone/>
            </a:pPr>
            <a:endParaRPr lang="en-US" altLang="en-US" sz="3600" b="1" dirty="0">
              <a:latin typeface="Arial Narrow" pitchFamily="34" charset="0"/>
            </a:endParaRPr>
          </a:p>
          <a:p>
            <a:pPr eaLnBrk="1" hangingPunct="1">
              <a:spcBef>
                <a:spcPct val="50000"/>
              </a:spcBef>
              <a:buFont typeface="Arial" charset="0"/>
              <a:buNone/>
            </a:pPr>
            <a:endParaRPr lang="en-US" altLang="en-US" sz="3600" b="1" dirty="0">
              <a:latin typeface="Arial Narrow" pitchFamily="34" charset="0"/>
            </a:endParaRPr>
          </a:p>
        </p:txBody>
      </p:sp>
      <p:sp>
        <p:nvSpPr>
          <p:cNvPr id="8206" name="Text Box 64"/>
          <p:cNvSpPr txBox="1">
            <a:spLocks noChangeArrowheads="1"/>
          </p:cNvSpPr>
          <p:nvPr/>
        </p:nvSpPr>
        <p:spPr bwMode="auto">
          <a:xfrm>
            <a:off x="30591312" y="13411200"/>
            <a:ext cx="12801600" cy="8032968"/>
          </a:xfrm>
          <a:prstGeom prst="rect">
            <a:avLst/>
          </a:prstGeom>
          <a:noFill/>
          <a:ln w="9525">
            <a:noFill/>
            <a:miter lim="800000"/>
            <a:headEnd/>
            <a:tailEnd/>
          </a:ln>
        </p:spPr>
        <p:txBody>
          <a:bodyPr>
            <a:spAutoFit/>
          </a:bodyPr>
          <a:lstStyle>
            <a:lvl1pPr defTabSz="3938588">
              <a:defRPr sz="7800">
                <a:solidFill>
                  <a:schemeClr val="tx1"/>
                </a:solidFill>
                <a:latin typeface="Arial" charset="0"/>
              </a:defRPr>
            </a:lvl1pPr>
            <a:lvl2pPr marL="742950" indent="-285750" defTabSz="3938588">
              <a:defRPr sz="7800">
                <a:solidFill>
                  <a:schemeClr val="tx1"/>
                </a:solidFill>
                <a:latin typeface="Arial" charset="0"/>
              </a:defRPr>
            </a:lvl2pPr>
            <a:lvl3pPr marL="1143000" indent="-228600" defTabSz="3938588">
              <a:defRPr sz="7800">
                <a:solidFill>
                  <a:schemeClr val="tx1"/>
                </a:solidFill>
                <a:latin typeface="Arial" charset="0"/>
              </a:defRPr>
            </a:lvl3pPr>
            <a:lvl4pPr marL="1600200" indent="-228600" defTabSz="3938588">
              <a:defRPr sz="7800">
                <a:solidFill>
                  <a:schemeClr val="tx1"/>
                </a:solidFill>
                <a:latin typeface="Arial" charset="0"/>
              </a:defRPr>
            </a:lvl4pPr>
            <a:lvl5pPr marL="2057400" indent="-228600" defTabSz="3938588">
              <a:defRPr sz="7800">
                <a:solidFill>
                  <a:schemeClr val="tx1"/>
                </a:solidFill>
                <a:latin typeface="Arial" charset="0"/>
              </a:defRPr>
            </a:lvl5pPr>
            <a:lvl6pPr marL="2514600" indent="-228600" defTabSz="3938588" eaLnBrk="0" fontAlgn="base" hangingPunct="0">
              <a:spcBef>
                <a:spcPct val="0"/>
              </a:spcBef>
              <a:spcAft>
                <a:spcPct val="0"/>
              </a:spcAft>
              <a:defRPr sz="7800">
                <a:solidFill>
                  <a:schemeClr val="tx1"/>
                </a:solidFill>
                <a:latin typeface="Arial" charset="0"/>
              </a:defRPr>
            </a:lvl6pPr>
            <a:lvl7pPr marL="2971800" indent="-228600" defTabSz="3938588" eaLnBrk="0" fontAlgn="base" hangingPunct="0">
              <a:spcBef>
                <a:spcPct val="0"/>
              </a:spcBef>
              <a:spcAft>
                <a:spcPct val="0"/>
              </a:spcAft>
              <a:defRPr sz="7800">
                <a:solidFill>
                  <a:schemeClr val="tx1"/>
                </a:solidFill>
                <a:latin typeface="Arial" charset="0"/>
              </a:defRPr>
            </a:lvl7pPr>
            <a:lvl8pPr marL="3429000" indent="-228600" defTabSz="3938588" eaLnBrk="0" fontAlgn="base" hangingPunct="0">
              <a:spcBef>
                <a:spcPct val="0"/>
              </a:spcBef>
              <a:spcAft>
                <a:spcPct val="0"/>
              </a:spcAft>
              <a:defRPr sz="7800">
                <a:solidFill>
                  <a:schemeClr val="tx1"/>
                </a:solidFill>
                <a:latin typeface="Arial" charset="0"/>
              </a:defRPr>
            </a:lvl8pPr>
            <a:lvl9pPr marL="3886200" indent="-228600" defTabSz="3938588" eaLnBrk="0" fontAlgn="base" hangingPunct="0">
              <a:spcBef>
                <a:spcPct val="0"/>
              </a:spcBef>
              <a:spcAft>
                <a:spcPct val="0"/>
              </a:spcAft>
              <a:defRPr sz="7800">
                <a:solidFill>
                  <a:schemeClr val="tx1"/>
                </a:solidFill>
                <a:latin typeface="Arial" charset="0"/>
              </a:defRPr>
            </a:lvl9pPr>
          </a:lstStyle>
          <a:p>
            <a:pPr marL="457200" indent="-457200" eaLnBrk="1" hangingPunct="1">
              <a:spcBef>
                <a:spcPct val="50000"/>
              </a:spcBef>
              <a:buFont typeface="Arial" pitchFamily="34" charset="0"/>
              <a:buChar char="•"/>
            </a:pPr>
            <a:r>
              <a:rPr lang="en-US" sz="3600" b="1" dirty="0" smtClean="0">
                <a:solidFill>
                  <a:srgbClr val="1E1C11"/>
                </a:solidFill>
                <a:latin typeface="Arial Narrow" pitchFamily="34" charset="0"/>
              </a:rPr>
              <a:t>Significant changes occurred in self-reported health-related behavior and  satisfaction with health-related behavior. </a:t>
            </a:r>
          </a:p>
          <a:p>
            <a:pPr marL="457200" indent="-457200" eaLnBrk="1" hangingPunct="1">
              <a:spcBef>
                <a:spcPct val="50000"/>
              </a:spcBef>
              <a:buFont typeface="Arial" pitchFamily="34" charset="0"/>
              <a:buChar char="•"/>
            </a:pPr>
            <a:r>
              <a:rPr lang="en-US" sz="3600" b="1" dirty="0" smtClean="0">
                <a:solidFill>
                  <a:srgbClr val="1E1C11"/>
                </a:solidFill>
                <a:latin typeface="Arial Narrow" pitchFamily="34" charset="0"/>
              </a:rPr>
              <a:t>Target behaviors showed the greatest change, behavior s that the participants’ believed were related to the targeted behavior also showed significant change, but to a lesser degree. Non-target, unrelated health behaviors showed no change. These data suggest the possibility of specific effects as a result of treatment.</a:t>
            </a:r>
          </a:p>
          <a:p>
            <a:pPr marL="457200" indent="-457200" eaLnBrk="1" hangingPunct="1">
              <a:spcBef>
                <a:spcPct val="50000"/>
              </a:spcBef>
              <a:buFont typeface="Arial" pitchFamily="34" charset="0"/>
              <a:buChar char="•"/>
            </a:pPr>
            <a:r>
              <a:rPr lang="en-US" sz="3600" b="1" dirty="0">
                <a:solidFill>
                  <a:srgbClr val="1E1C11"/>
                </a:solidFill>
                <a:latin typeface="Arial Narrow" pitchFamily="34" charset="0"/>
              </a:rPr>
              <a:t>T</a:t>
            </a:r>
            <a:r>
              <a:rPr lang="en-US" sz="3600" b="1" dirty="0" smtClean="0">
                <a:solidFill>
                  <a:srgbClr val="1E1C11"/>
                </a:solidFill>
                <a:latin typeface="Arial Narrow" pitchFamily="34" charset="0"/>
              </a:rPr>
              <a:t>he data support the plausibility of using a single, focused ACT session to address common health-related concerns.  One of promising possibilities of such an approach is that it could be transported to settings where such behaviors  are most commonly encountered and addressed, such as in primary care. </a:t>
            </a:r>
            <a:endParaRPr lang="en-US" sz="3600" b="1" dirty="0">
              <a:solidFill>
                <a:srgbClr val="1E1C11"/>
              </a:solidFill>
              <a:latin typeface="Arial Narrow" pitchFamily="34" charset="0"/>
            </a:endParaRPr>
          </a:p>
          <a:p>
            <a:pPr eaLnBrk="1" hangingPunct="1">
              <a:spcBef>
                <a:spcPct val="50000"/>
              </a:spcBef>
            </a:pPr>
            <a:endParaRPr lang="en-US" sz="3200" b="1" dirty="0">
              <a:solidFill>
                <a:srgbClr val="1E1C11"/>
              </a:solidFill>
              <a:latin typeface="Arial Narrow" pitchFamily="34" charset="0"/>
            </a:endParaRPr>
          </a:p>
        </p:txBody>
      </p:sp>
      <p:sp>
        <p:nvSpPr>
          <p:cNvPr id="14350" name="Text Box 65"/>
          <p:cNvSpPr txBox="1">
            <a:spLocks noChangeArrowheads="1"/>
          </p:cNvSpPr>
          <p:nvPr/>
        </p:nvSpPr>
        <p:spPr bwMode="auto">
          <a:xfrm>
            <a:off x="15987713" y="7327880"/>
            <a:ext cx="1421447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800">
                <a:solidFill>
                  <a:schemeClr val="tx1"/>
                </a:solidFill>
                <a:latin typeface="Arial" charset="0"/>
              </a:defRPr>
            </a:lvl1pPr>
            <a:lvl2pPr marL="742950" indent="-285750">
              <a:defRPr sz="7800">
                <a:solidFill>
                  <a:schemeClr val="tx1"/>
                </a:solidFill>
                <a:latin typeface="Arial" charset="0"/>
              </a:defRPr>
            </a:lvl2pPr>
            <a:lvl3pPr marL="1143000" indent="-228600">
              <a:defRPr sz="7800">
                <a:solidFill>
                  <a:schemeClr val="tx1"/>
                </a:solidFill>
                <a:latin typeface="Arial" charset="0"/>
              </a:defRPr>
            </a:lvl3pPr>
            <a:lvl4pPr marL="1600200" indent="-228600">
              <a:defRPr sz="7800">
                <a:solidFill>
                  <a:schemeClr val="tx1"/>
                </a:solidFill>
                <a:latin typeface="Arial" charset="0"/>
              </a:defRPr>
            </a:lvl4pPr>
            <a:lvl5pPr marL="2057400" indent="-228600">
              <a:defRPr sz="7800">
                <a:solidFill>
                  <a:schemeClr val="tx1"/>
                </a:solidFill>
                <a:latin typeface="Arial" charset="0"/>
              </a:defRPr>
            </a:lvl5pPr>
            <a:lvl6pPr marL="2514600" indent="-228600" eaLnBrk="0" fontAlgn="base" hangingPunct="0">
              <a:spcBef>
                <a:spcPct val="0"/>
              </a:spcBef>
              <a:spcAft>
                <a:spcPct val="0"/>
              </a:spcAft>
              <a:defRPr sz="7800">
                <a:solidFill>
                  <a:schemeClr val="tx1"/>
                </a:solidFill>
                <a:latin typeface="Arial" charset="0"/>
              </a:defRPr>
            </a:lvl6pPr>
            <a:lvl7pPr marL="2971800" indent="-228600" eaLnBrk="0" fontAlgn="base" hangingPunct="0">
              <a:spcBef>
                <a:spcPct val="0"/>
              </a:spcBef>
              <a:spcAft>
                <a:spcPct val="0"/>
              </a:spcAft>
              <a:defRPr sz="7800">
                <a:solidFill>
                  <a:schemeClr val="tx1"/>
                </a:solidFill>
                <a:latin typeface="Arial" charset="0"/>
              </a:defRPr>
            </a:lvl7pPr>
            <a:lvl8pPr marL="3429000" indent="-228600" eaLnBrk="0" fontAlgn="base" hangingPunct="0">
              <a:spcBef>
                <a:spcPct val="0"/>
              </a:spcBef>
              <a:spcAft>
                <a:spcPct val="0"/>
              </a:spcAft>
              <a:defRPr sz="7800">
                <a:solidFill>
                  <a:schemeClr val="tx1"/>
                </a:solidFill>
                <a:latin typeface="Arial" charset="0"/>
              </a:defRPr>
            </a:lvl8pPr>
            <a:lvl9pPr marL="3886200" indent="-228600" eaLnBrk="0" fontAlgn="base" hangingPunct="0">
              <a:spcBef>
                <a:spcPct val="0"/>
              </a:spcBef>
              <a:spcAft>
                <a:spcPct val="0"/>
              </a:spcAft>
              <a:defRPr sz="7800">
                <a:solidFill>
                  <a:schemeClr val="tx1"/>
                </a:solidFill>
                <a:latin typeface="Arial" charset="0"/>
              </a:defRPr>
            </a:lvl9pPr>
          </a:lstStyle>
          <a:p>
            <a:pPr marL="457200" indent="-457200" eaLnBrk="1" hangingPunct="1">
              <a:buFont typeface="Arial" pitchFamily="34" charset="0"/>
              <a:buChar char="•"/>
            </a:pPr>
            <a:r>
              <a:rPr lang="en-US" altLang="en-US" sz="3600" b="1" dirty="0" smtClean="0">
                <a:latin typeface="Arial Narrow" pitchFamily="34" charset="0"/>
              </a:rPr>
              <a:t>40 </a:t>
            </a:r>
            <a:r>
              <a:rPr lang="en-US" altLang="en-US" sz="3600" b="1" dirty="0">
                <a:latin typeface="Arial Narrow" pitchFamily="34" charset="0"/>
              </a:rPr>
              <a:t>participants </a:t>
            </a:r>
            <a:r>
              <a:rPr lang="en-US" altLang="en-US" sz="3600" b="1" dirty="0" smtClean="0">
                <a:latin typeface="Arial Narrow" pitchFamily="34" charset="0"/>
              </a:rPr>
              <a:t>enrolled, 1 participant was lost to follow-up.</a:t>
            </a:r>
          </a:p>
          <a:p>
            <a:pPr marL="457200" indent="-457200" eaLnBrk="1" hangingPunct="1">
              <a:buFont typeface="Arial" pitchFamily="34" charset="0"/>
              <a:buChar char="•"/>
            </a:pPr>
            <a:r>
              <a:rPr lang="en-US" altLang="en-US" sz="3600" b="1" dirty="0" smtClean="0">
                <a:latin typeface="Arial Narrow" pitchFamily="34" charset="0"/>
              </a:rPr>
              <a:t>90% females, M age = 20.95 (3.29), 60% White, 2.5% Latino(a), 20% Black,    10% Multi-ethnic/racial, 5% other (unspecified)</a:t>
            </a:r>
          </a:p>
          <a:p>
            <a:pPr marL="457200" indent="-457200" eaLnBrk="1" hangingPunct="1">
              <a:buFont typeface="Arial" pitchFamily="34" charset="0"/>
              <a:buChar char="•"/>
            </a:pPr>
            <a:r>
              <a:rPr lang="en-US" altLang="en-US" sz="3600" b="1" dirty="0" smtClean="0">
                <a:latin typeface="Arial Narrow" pitchFamily="34" charset="0"/>
              </a:rPr>
              <a:t>Target behaviors: Tobacco = 7.5%, Alcohol = 2.5%, Eating = 47.5%,           Exercise = 30%, Sleep = 12.5%. </a:t>
            </a:r>
          </a:p>
          <a:p>
            <a:pPr eaLnBrk="1" hangingPunct="1"/>
            <a:endParaRPr lang="en-US" altLang="en-US" sz="3600" b="1" dirty="0">
              <a:latin typeface="Arial Narrow" pitchFamily="34" charset="0"/>
            </a:endParaRPr>
          </a:p>
        </p:txBody>
      </p:sp>
      <p:pic>
        <p:nvPicPr>
          <p:cNvPr id="14352" name="Picture 22" descr="cas-color-logo-pri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095375"/>
            <a:ext cx="44196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4" descr="Graduate College"/>
          <p:cNvPicPr>
            <a:picLocks noChangeAspect="1" noChangeArrowheads="1"/>
          </p:cNvPicPr>
          <p:nvPr/>
        </p:nvPicPr>
        <p:blipFill>
          <a:blip r:embed="rId4">
            <a:extLst>
              <a:ext uri="{28A0092B-C50C-407E-A947-70E740481C1C}">
                <a14:useLocalDpi xmlns:a14="http://schemas.microsoft.com/office/drawing/2010/main" val="0"/>
              </a:ext>
            </a:extLst>
          </a:blip>
          <a:srcRect l="12625" r="57198"/>
          <a:stretch>
            <a:fillRect/>
          </a:stretch>
        </p:blipFill>
        <p:spPr bwMode="auto">
          <a:xfrm>
            <a:off x="34747200" y="1466850"/>
            <a:ext cx="7751314" cy="272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Content Placeholder 4"/>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t="2566"/>
          <a:stretch/>
        </p:blipFill>
        <p:spPr bwMode="auto">
          <a:xfrm>
            <a:off x="15912467" y="23165301"/>
            <a:ext cx="13930151" cy="91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Chart 1"/>
          <p:cNvGraphicFramePr/>
          <p:nvPr>
            <p:extLst>
              <p:ext uri="{D42A27DB-BD31-4B8C-83A1-F6EECF244321}">
                <p14:modId xmlns:p14="http://schemas.microsoft.com/office/powerpoint/2010/main" val="1641528374"/>
              </p:ext>
            </p:extLst>
          </p:nvPr>
        </p:nvGraphicFramePr>
        <p:xfrm>
          <a:off x="15932150" y="10960120"/>
          <a:ext cx="13798361" cy="52704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 name="Chart 3"/>
          <p:cNvGraphicFramePr/>
          <p:nvPr>
            <p:extLst>
              <p:ext uri="{D42A27DB-BD31-4B8C-83A1-F6EECF244321}">
                <p14:modId xmlns:p14="http://schemas.microsoft.com/office/powerpoint/2010/main" val="515543317"/>
              </p:ext>
            </p:extLst>
          </p:nvPr>
        </p:nvGraphicFramePr>
        <p:xfrm>
          <a:off x="30756908" y="5819571"/>
          <a:ext cx="12277041" cy="5609128"/>
        </p:xfrm>
        <a:graphic>
          <a:graphicData uri="http://schemas.openxmlformats.org/drawingml/2006/chart">
            <c:chart xmlns:c="http://schemas.openxmlformats.org/drawingml/2006/chart" xmlns:r="http://schemas.openxmlformats.org/officeDocument/2006/relationships" r:id="rId8"/>
          </a:graphicData>
        </a:graphic>
      </p:graphicFrame>
      <p:sp>
        <p:nvSpPr>
          <p:cNvPr id="23" name="Text Box 64"/>
          <p:cNvSpPr txBox="1">
            <a:spLocks noChangeArrowheads="1"/>
          </p:cNvSpPr>
          <p:nvPr/>
        </p:nvSpPr>
        <p:spPr bwMode="auto">
          <a:xfrm>
            <a:off x="30500070" y="22328597"/>
            <a:ext cx="12801600" cy="5909310"/>
          </a:xfrm>
          <a:prstGeom prst="rect">
            <a:avLst/>
          </a:prstGeom>
          <a:noFill/>
          <a:ln w="9525">
            <a:noFill/>
            <a:miter lim="800000"/>
            <a:headEnd/>
            <a:tailEnd/>
          </a:ln>
        </p:spPr>
        <p:txBody>
          <a:bodyPr>
            <a:spAutoFit/>
          </a:bodyPr>
          <a:lstStyle>
            <a:lvl1pPr defTabSz="3938588">
              <a:defRPr sz="7800">
                <a:solidFill>
                  <a:schemeClr val="tx1"/>
                </a:solidFill>
                <a:latin typeface="Arial" charset="0"/>
              </a:defRPr>
            </a:lvl1pPr>
            <a:lvl2pPr marL="742950" indent="-285750" defTabSz="3938588">
              <a:defRPr sz="7800">
                <a:solidFill>
                  <a:schemeClr val="tx1"/>
                </a:solidFill>
                <a:latin typeface="Arial" charset="0"/>
              </a:defRPr>
            </a:lvl2pPr>
            <a:lvl3pPr marL="1143000" indent="-228600" defTabSz="3938588">
              <a:defRPr sz="7800">
                <a:solidFill>
                  <a:schemeClr val="tx1"/>
                </a:solidFill>
                <a:latin typeface="Arial" charset="0"/>
              </a:defRPr>
            </a:lvl3pPr>
            <a:lvl4pPr marL="1600200" indent="-228600" defTabSz="3938588">
              <a:defRPr sz="7800">
                <a:solidFill>
                  <a:schemeClr val="tx1"/>
                </a:solidFill>
                <a:latin typeface="Arial" charset="0"/>
              </a:defRPr>
            </a:lvl4pPr>
            <a:lvl5pPr marL="2057400" indent="-228600" defTabSz="3938588">
              <a:defRPr sz="7800">
                <a:solidFill>
                  <a:schemeClr val="tx1"/>
                </a:solidFill>
                <a:latin typeface="Arial" charset="0"/>
              </a:defRPr>
            </a:lvl5pPr>
            <a:lvl6pPr marL="2514600" indent="-228600" defTabSz="3938588" eaLnBrk="0" fontAlgn="base" hangingPunct="0">
              <a:spcBef>
                <a:spcPct val="0"/>
              </a:spcBef>
              <a:spcAft>
                <a:spcPct val="0"/>
              </a:spcAft>
              <a:defRPr sz="7800">
                <a:solidFill>
                  <a:schemeClr val="tx1"/>
                </a:solidFill>
                <a:latin typeface="Arial" charset="0"/>
              </a:defRPr>
            </a:lvl6pPr>
            <a:lvl7pPr marL="2971800" indent="-228600" defTabSz="3938588" eaLnBrk="0" fontAlgn="base" hangingPunct="0">
              <a:spcBef>
                <a:spcPct val="0"/>
              </a:spcBef>
              <a:spcAft>
                <a:spcPct val="0"/>
              </a:spcAft>
              <a:defRPr sz="7800">
                <a:solidFill>
                  <a:schemeClr val="tx1"/>
                </a:solidFill>
                <a:latin typeface="Arial" charset="0"/>
              </a:defRPr>
            </a:lvl7pPr>
            <a:lvl8pPr marL="3429000" indent="-228600" defTabSz="3938588" eaLnBrk="0" fontAlgn="base" hangingPunct="0">
              <a:spcBef>
                <a:spcPct val="0"/>
              </a:spcBef>
              <a:spcAft>
                <a:spcPct val="0"/>
              </a:spcAft>
              <a:defRPr sz="7800">
                <a:solidFill>
                  <a:schemeClr val="tx1"/>
                </a:solidFill>
                <a:latin typeface="Arial" charset="0"/>
              </a:defRPr>
            </a:lvl8pPr>
            <a:lvl9pPr marL="3886200" indent="-228600" defTabSz="3938588" eaLnBrk="0" fontAlgn="base" hangingPunct="0">
              <a:spcBef>
                <a:spcPct val="0"/>
              </a:spcBef>
              <a:spcAft>
                <a:spcPct val="0"/>
              </a:spcAft>
              <a:defRPr sz="7800">
                <a:solidFill>
                  <a:schemeClr val="tx1"/>
                </a:solidFill>
                <a:latin typeface="Arial" charset="0"/>
              </a:defRPr>
            </a:lvl9pPr>
          </a:lstStyle>
          <a:p>
            <a:pPr marL="457200" indent="-457200" eaLnBrk="1" hangingPunct="1">
              <a:spcBef>
                <a:spcPct val="50000"/>
              </a:spcBef>
              <a:buFont typeface="Arial" pitchFamily="34" charset="0"/>
              <a:buChar char="•"/>
            </a:pPr>
            <a:r>
              <a:rPr lang="en-US" sz="3600" b="1" dirty="0" smtClean="0">
                <a:solidFill>
                  <a:srgbClr val="1E1C11"/>
                </a:solidFill>
                <a:latin typeface="Arial Narrow" pitchFamily="34" charset="0"/>
              </a:rPr>
              <a:t>All the data were self-report.</a:t>
            </a:r>
          </a:p>
          <a:p>
            <a:pPr marL="457200" indent="-457200" eaLnBrk="1" hangingPunct="1">
              <a:spcBef>
                <a:spcPct val="50000"/>
              </a:spcBef>
              <a:buFont typeface="Arial" pitchFamily="34" charset="0"/>
              <a:buChar char="•"/>
            </a:pPr>
            <a:r>
              <a:rPr lang="en-US" sz="3600" b="1" dirty="0" smtClean="0">
                <a:solidFill>
                  <a:srgbClr val="1E1C11"/>
                </a:solidFill>
                <a:latin typeface="Arial Narrow" pitchFamily="34" charset="0"/>
              </a:rPr>
              <a:t>The sample was all collegians, almost exclusively female, predominantly white, and largely focused on diet and exercise.  Generalizability to other groups and other targets remains to be examined.</a:t>
            </a:r>
            <a:endParaRPr lang="en-US" sz="3600" b="1" dirty="0">
              <a:solidFill>
                <a:srgbClr val="1E1C11"/>
              </a:solidFill>
              <a:latin typeface="Arial Narrow" pitchFamily="34" charset="0"/>
            </a:endParaRPr>
          </a:p>
          <a:p>
            <a:pPr marL="457200" indent="-457200" eaLnBrk="1" hangingPunct="1">
              <a:spcBef>
                <a:spcPct val="50000"/>
              </a:spcBef>
              <a:buFont typeface="Arial" pitchFamily="34" charset="0"/>
              <a:buChar char="•"/>
            </a:pPr>
            <a:r>
              <a:rPr lang="en-US" sz="3600" b="1" dirty="0" smtClean="0">
                <a:solidFill>
                  <a:srgbClr val="1E1C11"/>
                </a:solidFill>
                <a:latin typeface="Arial Narrow" pitchFamily="34" charset="0"/>
              </a:rPr>
              <a:t>These results are promising and set the stage for future studies with more rigorous designs, such as a randomized controlled trial or a multiple baseline across unrelated targets.</a:t>
            </a:r>
          </a:p>
          <a:p>
            <a:pPr eaLnBrk="1" hangingPunct="1">
              <a:spcBef>
                <a:spcPct val="50000"/>
              </a:spcBef>
            </a:pPr>
            <a:endParaRPr lang="en-US" sz="3600" b="1" dirty="0">
              <a:solidFill>
                <a:srgbClr val="1E1C11"/>
              </a:solidFill>
              <a:latin typeface="Arial Narrow" pitchFamily="34" charset="0"/>
            </a:endParaRPr>
          </a:p>
        </p:txBody>
      </p:sp>
      <p:sp>
        <p:nvSpPr>
          <p:cNvPr id="24" name="Text Box 24"/>
          <p:cNvSpPr txBox="1">
            <a:spLocks noChangeArrowheads="1"/>
          </p:cNvSpPr>
          <p:nvPr/>
        </p:nvSpPr>
        <p:spPr bwMode="auto">
          <a:xfrm>
            <a:off x="30568900" y="27355800"/>
            <a:ext cx="12344400" cy="1321062"/>
          </a:xfrm>
          <a:prstGeom prst="rect">
            <a:avLst/>
          </a:prstGeom>
          <a:solidFill>
            <a:srgbClr val="945200"/>
          </a:solidFill>
          <a:ln w="9525">
            <a:solidFill>
              <a:srgbClr val="FFFFCC"/>
            </a:solidFill>
            <a:miter lim="800000"/>
            <a:headEnd/>
            <a:tailEnd/>
          </a:ln>
        </p:spPr>
        <p:txBody>
          <a:bodyPr wrap="square" lIns="393887" tIns="196943" rIns="393887" bIns="196943">
            <a:spAutoFit/>
          </a:bodyPr>
          <a:lstStyle>
            <a:lvl1pPr defTabSz="3938588">
              <a:defRPr sz="15400">
                <a:solidFill>
                  <a:schemeClr val="tx1"/>
                </a:solidFill>
                <a:latin typeface="Calibri" charset="0"/>
              </a:defRPr>
            </a:lvl1pPr>
            <a:lvl2pPr marL="742950" indent="-285750" defTabSz="3938588">
              <a:defRPr sz="13400">
                <a:solidFill>
                  <a:schemeClr val="tx1"/>
                </a:solidFill>
                <a:latin typeface="Calibri" charset="0"/>
              </a:defRPr>
            </a:lvl2pPr>
            <a:lvl3pPr marL="1143000" indent="-228600" defTabSz="3938588">
              <a:defRPr sz="11500">
                <a:solidFill>
                  <a:schemeClr val="tx1"/>
                </a:solidFill>
                <a:latin typeface="Calibri" charset="0"/>
              </a:defRPr>
            </a:lvl3pPr>
            <a:lvl4pPr marL="1600200" indent="-228600" defTabSz="3938588">
              <a:defRPr sz="9600">
                <a:solidFill>
                  <a:schemeClr val="tx1"/>
                </a:solidFill>
                <a:latin typeface="Calibri" charset="0"/>
              </a:defRPr>
            </a:lvl4pPr>
            <a:lvl5pPr marL="2057400" indent="-228600" defTabSz="3938588">
              <a:defRPr sz="9600">
                <a:solidFill>
                  <a:schemeClr val="tx1"/>
                </a:solidFill>
                <a:latin typeface="Calibri" charset="0"/>
              </a:defRPr>
            </a:lvl5pPr>
            <a:lvl6pPr marL="2514600" indent="-228600" defTabSz="3938588" eaLnBrk="0" fontAlgn="base" hangingPunct="0">
              <a:spcAft>
                <a:spcPct val="0"/>
              </a:spcAft>
              <a:buFont typeface="Arial" charset="0"/>
              <a:buChar char="»"/>
              <a:defRPr sz="9600">
                <a:solidFill>
                  <a:schemeClr val="tx1"/>
                </a:solidFill>
                <a:latin typeface="Calibri" charset="0"/>
              </a:defRPr>
            </a:lvl6pPr>
            <a:lvl7pPr marL="2971800" indent="-228600" defTabSz="3938588" eaLnBrk="0" fontAlgn="base" hangingPunct="0">
              <a:spcAft>
                <a:spcPct val="0"/>
              </a:spcAft>
              <a:buFont typeface="Arial" charset="0"/>
              <a:buChar char="»"/>
              <a:defRPr sz="9600">
                <a:solidFill>
                  <a:schemeClr val="tx1"/>
                </a:solidFill>
                <a:latin typeface="Calibri" charset="0"/>
              </a:defRPr>
            </a:lvl7pPr>
            <a:lvl8pPr marL="3429000" indent="-228600" defTabSz="3938588" eaLnBrk="0" fontAlgn="base" hangingPunct="0">
              <a:spcAft>
                <a:spcPct val="0"/>
              </a:spcAft>
              <a:buFont typeface="Arial" charset="0"/>
              <a:buChar char="»"/>
              <a:defRPr sz="9600">
                <a:solidFill>
                  <a:schemeClr val="tx1"/>
                </a:solidFill>
                <a:latin typeface="Calibri" charset="0"/>
              </a:defRPr>
            </a:lvl8pPr>
            <a:lvl9pPr marL="3886200" indent="-228600" defTabSz="3938588" eaLnBrk="0" fontAlgn="base" hangingPunct="0">
              <a:spcAft>
                <a:spcPct val="0"/>
              </a:spcAft>
              <a:buFont typeface="Arial" charset="0"/>
              <a:buChar char="»"/>
              <a:defRPr sz="9600">
                <a:solidFill>
                  <a:schemeClr val="tx1"/>
                </a:solidFill>
                <a:latin typeface="Calibri" charset="0"/>
              </a:defRPr>
            </a:lvl9pPr>
          </a:lstStyle>
          <a:p>
            <a:pPr algn="ctr" eaLnBrk="1" hangingPunct="1">
              <a:spcBef>
                <a:spcPct val="50000"/>
              </a:spcBef>
            </a:pPr>
            <a:r>
              <a:rPr lang="en-US" altLang="en-US" sz="6000" b="1" dirty="0" smtClean="0">
                <a:solidFill>
                  <a:schemeClr val="bg1"/>
                </a:solidFill>
                <a:latin typeface="Arial" charset="0"/>
              </a:rPr>
              <a:t>References</a:t>
            </a:r>
            <a:endParaRPr lang="en-US" altLang="en-US" sz="6000" b="1" dirty="0">
              <a:solidFill>
                <a:schemeClr val="bg1"/>
              </a:solidFill>
              <a:latin typeface="Arial" charset="0"/>
            </a:endParaRPr>
          </a:p>
        </p:txBody>
      </p:sp>
      <p:grpSp>
        <p:nvGrpSpPr>
          <p:cNvPr id="6" name="Group 5"/>
          <p:cNvGrpSpPr/>
          <p:nvPr/>
        </p:nvGrpSpPr>
        <p:grpSpPr>
          <a:xfrm>
            <a:off x="2057400" y="24536400"/>
            <a:ext cx="13186729" cy="7848600"/>
            <a:chOff x="2057400" y="24967552"/>
            <a:chExt cx="12420600" cy="6811053"/>
          </a:xfrm>
        </p:grpSpPr>
        <p:pic>
          <p:nvPicPr>
            <p:cNvPr id="14355" name="Content Placeholder 3"/>
            <p:cNvPicPr>
              <a:picLocks noChangeAspect="1"/>
            </p:cNvPicPr>
            <p:nvPr/>
          </p:nvPicPr>
          <p:blipFill rotWithShape="1">
            <a:blip r:embed="rId9">
              <a:grayscl/>
              <a:extLst>
                <a:ext uri="{BEBA8EAE-BF5A-486C-A8C5-ECC9F3942E4B}">
                  <a14:imgProps xmlns:a14="http://schemas.microsoft.com/office/drawing/2010/main">
                    <a14:imgLayer r:embed="rId10">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7027" t="52734" r="5743" b="20289"/>
            <a:stretch/>
          </p:blipFill>
          <p:spPr bwMode="auto">
            <a:xfrm>
              <a:off x="2057400" y="28268469"/>
              <a:ext cx="12420600" cy="351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rotWithShape="1">
            <a:blip r:embed="rId11">
              <a:grayscl/>
              <a:extLst>
                <a:ext uri="{BEBA8EAE-BF5A-486C-A8C5-ECC9F3942E4B}">
                  <a14:imgProps xmlns:a14="http://schemas.microsoft.com/office/drawing/2010/main">
                    <a14:imgLayer r:embed="rId12">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21120" b="52774"/>
            <a:stretch/>
          </p:blipFill>
          <p:spPr bwMode="auto">
            <a:xfrm>
              <a:off x="2061168" y="25615674"/>
              <a:ext cx="12416832" cy="2652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rotWithShape="1">
            <a:blip r:embed="rId13">
              <a:grayscl/>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b="93622"/>
            <a:stretch/>
          </p:blipFill>
          <p:spPr bwMode="auto">
            <a:xfrm>
              <a:off x="2061168" y="24967552"/>
              <a:ext cx="12416832" cy="648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7" name="Chart 26"/>
          <p:cNvGraphicFramePr/>
          <p:nvPr>
            <p:extLst>
              <p:ext uri="{D42A27DB-BD31-4B8C-83A1-F6EECF244321}">
                <p14:modId xmlns:p14="http://schemas.microsoft.com/office/powerpoint/2010/main" val="3122392760"/>
              </p:ext>
            </p:extLst>
          </p:nvPr>
        </p:nvGraphicFramePr>
        <p:xfrm>
          <a:off x="15912467" y="16844186"/>
          <a:ext cx="13854905" cy="5791200"/>
        </p:xfrm>
        <a:graphic>
          <a:graphicData uri="http://schemas.openxmlformats.org/drawingml/2006/chart">
            <c:chart xmlns:c="http://schemas.openxmlformats.org/drawingml/2006/chart" xmlns:r="http://schemas.openxmlformats.org/officeDocument/2006/relationships" r:id="rId15"/>
          </a:graphicData>
        </a:graphic>
      </p:graphicFrame>
      <p:sp>
        <p:nvSpPr>
          <p:cNvPr id="3" name="Rectangle 2"/>
          <p:cNvSpPr/>
          <p:nvPr/>
        </p:nvSpPr>
        <p:spPr>
          <a:xfrm>
            <a:off x="22870108" y="20501786"/>
            <a:ext cx="444308" cy="707886"/>
          </a:xfrm>
          <a:prstGeom prst="rect">
            <a:avLst/>
          </a:prstGeom>
        </p:spPr>
        <p:txBody>
          <a:bodyPr wrap="square">
            <a:spAutoFit/>
          </a:bodyPr>
          <a:lstStyle/>
          <a:p>
            <a:r>
              <a:rPr lang="en-US" sz="4000" dirty="0" smtClean="0"/>
              <a:t>*</a:t>
            </a:r>
            <a:endParaRPr lang="en-US" sz="4000" dirty="0"/>
          </a:p>
        </p:txBody>
      </p:sp>
      <p:sp>
        <p:nvSpPr>
          <p:cNvPr id="5" name="Rectangle 4"/>
          <p:cNvSpPr/>
          <p:nvPr/>
        </p:nvSpPr>
        <p:spPr>
          <a:xfrm>
            <a:off x="19964400" y="11758979"/>
            <a:ext cx="838200" cy="707886"/>
          </a:xfrm>
          <a:prstGeom prst="rect">
            <a:avLst/>
          </a:prstGeom>
        </p:spPr>
        <p:txBody>
          <a:bodyPr wrap="square">
            <a:spAutoFit/>
          </a:bodyPr>
          <a:lstStyle/>
          <a:p>
            <a:r>
              <a:rPr lang="en-US" sz="4000" dirty="0" smtClean="0"/>
              <a:t>*</a:t>
            </a:r>
            <a:endParaRPr lang="en-US" sz="4000" dirty="0"/>
          </a:p>
        </p:txBody>
      </p:sp>
      <p:sp>
        <p:nvSpPr>
          <p:cNvPr id="7" name="TextBox 6"/>
          <p:cNvSpPr txBox="1"/>
          <p:nvPr/>
        </p:nvSpPr>
        <p:spPr>
          <a:xfrm>
            <a:off x="30602767" y="28688295"/>
            <a:ext cx="12580331" cy="4370427"/>
          </a:xfrm>
          <a:prstGeom prst="rect">
            <a:avLst/>
          </a:prstGeom>
          <a:noFill/>
        </p:spPr>
        <p:txBody>
          <a:bodyPr wrap="square" rtlCol="0">
            <a:spAutoFit/>
          </a:bodyPr>
          <a:lstStyle/>
          <a:p>
            <a:pPr marL="914400" indent="-1828800" eaLnBrk="1" hangingPunct="1">
              <a:spcBef>
                <a:spcPts val="1200"/>
              </a:spcBef>
            </a:pPr>
            <a:r>
              <a:rPr lang="en-US" sz="2300" dirty="0"/>
              <a:t>Harris, R. (2009). </a:t>
            </a:r>
            <a:r>
              <a:rPr lang="en-US" sz="2300" i="1" dirty="0"/>
              <a:t>ACT Made Simple: An Easy-To-Read Primer on Acceptance and        Commitment Therapy.</a:t>
            </a:r>
            <a:r>
              <a:rPr lang="en-US" sz="2300" dirty="0"/>
              <a:t> Oakland, CA: New Harbinger.</a:t>
            </a:r>
          </a:p>
          <a:p>
            <a:pPr marL="914400" indent="-1828800" eaLnBrk="1" hangingPunct="1">
              <a:spcBef>
                <a:spcPts val="0"/>
              </a:spcBef>
            </a:pPr>
            <a:r>
              <a:rPr lang="en-US" sz="2300" dirty="0"/>
              <a:t>Polk, K. L., &amp; </a:t>
            </a:r>
            <a:r>
              <a:rPr lang="en-US" sz="2300" dirty="0" err="1"/>
              <a:t>Schoendorff</a:t>
            </a:r>
            <a:r>
              <a:rPr lang="en-US" sz="2300" dirty="0"/>
              <a:t>, B. (Eds.). (2014). </a:t>
            </a:r>
            <a:r>
              <a:rPr lang="en-US" sz="2300" i="1" dirty="0"/>
              <a:t>The ACT Matrix: A New Approach to Building Psychological Flexibility Across Settings and Populations</a:t>
            </a:r>
            <a:r>
              <a:rPr lang="en-US" sz="2300" dirty="0"/>
              <a:t>. Oakland, CA: New Harbinger Publications.</a:t>
            </a:r>
          </a:p>
          <a:p>
            <a:pPr marL="914400" indent="-1828800" eaLnBrk="1" hangingPunct="1">
              <a:spcBef>
                <a:spcPts val="0"/>
              </a:spcBef>
            </a:pPr>
            <a:r>
              <a:rPr lang="en-US" sz="2300" dirty="0"/>
              <a:t>Strosahl, K., Robinson, P., &amp; Gustavsson, T. (2012). </a:t>
            </a:r>
            <a:r>
              <a:rPr lang="en-US" sz="2300" i="1" dirty="0"/>
              <a:t>Brief Interventions for Radical Change: Principles &amp; Practice of Focused Acceptance &amp; Commitment Therapy</a:t>
            </a:r>
            <a:r>
              <a:rPr lang="en-US" sz="2300" dirty="0"/>
              <a:t>. Oakland, CA: New Harbinger Publications</a:t>
            </a:r>
            <a:r>
              <a:rPr lang="en-US" sz="2300" dirty="0" smtClean="0"/>
              <a:t>.</a:t>
            </a:r>
          </a:p>
          <a:p>
            <a:pPr marL="914400" indent="-1828800" eaLnBrk="1" hangingPunct="1">
              <a:spcBef>
                <a:spcPts val="0"/>
              </a:spcBef>
            </a:pPr>
            <a:r>
              <a:rPr lang="en-US" sz="2300" dirty="0" smtClean="0"/>
              <a:t>Wilson, K. G., Sandoz, E. K., Kitchens, J., &amp; Roberts, M. E. (2010).</a:t>
            </a:r>
            <a:r>
              <a:rPr lang="en-US" sz="2300" dirty="0"/>
              <a:t> </a:t>
            </a:r>
            <a:r>
              <a:rPr lang="en-US" sz="2300" dirty="0" smtClean="0"/>
              <a:t>The </a:t>
            </a:r>
            <a:r>
              <a:rPr lang="en-US" sz="2300" dirty="0"/>
              <a:t>Valued Living Questionnaire: Defining and measuring valued action within a behavioral framework. </a:t>
            </a:r>
            <a:r>
              <a:rPr lang="en-US" sz="2300" i="1" dirty="0"/>
              <a:t>The Psychological Record, 60, </a:t>
            </a:r>
            <a:r>
              <a:rPr lang="en-US" sz="2300" dirty="0"/>
              <a:t>249-272.</a:t>
            </a:r>
          </a:p>
          <a:p>
            <a:endParaRPr lang="en-US" sz="25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4281</TotalTime>
  <Words>845</Words>
  <Application>Microsoft Macintosh PowerPoint</Application>
  <PresentationFormat>Custom</PresentationFormat>
  <Paragraphs>56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 Narrow</vt:lpstr>
      <vt:lpstr>Calibri</vt:lpstr>
      <vt:lpstr>Arial</vt:lpstr>
      <vt:lpstr>Office Theme</vt:lpstr>
      <vt:lpstr>Acceptance and Commitment Therapy:  Focused Brief Intervention for Health-Related Behavior Change  Monica Barreto, M.S. &amp; Scott T. Gaynor, Ph.D., Department of Psychology,  Western Michigan University, Kalamazoo MI 49008-5439</vt:lpstr>
    </vt:vector>
  </TitlesOfParts>
  <Company>Western Michigan University</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 Title Here Created by Name.... Department of.... , Western Michigan University, Kalamazoo MI 49008</dc:title>
  <dc:creator>GaynorS</dc:creator>
  <dc:description>Suggested design only. Change to fit material for each poster.</dc:description>
  <cp:lastModifiedBy>Monica Barreto</cp:lastModifiedBy>
  <cp:revision>133</cp:revision>
  <dcterms:created xsi:type="dcterms:W3CDTF">2006-03-27T05:56:22Z</dcterms:created>
  <dcterms:modified xsi:type="dcterms:W3CDTF">2016-06-11T17:16:24Z</dcterms:modified>
  <cp:category>Poster 36" x 48"</cp:category>
  <cp:contentStatus>Template</cp:contentStatus>
</cp:coreProperties>
</file>